
<file path=[Content_Types].xml><?xml version="1.0" encoding="utf-8"?>
<Types xmlns="http://schemas.openxmlformats.org/package/2006/content-types">
  <Default Extension="emf" ContentType="image/x-emf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492" r:id="rId1"/>
    <p:sldMasterId id="2147484517" r:id="rId2"/>
  </p:sldMasterIdLst>
  <p:notesMasterIdLst>
    <p:notesMasterId r:id="rId176"/>
  </p:notesMasterIdLst>
  <p:handoutMasterIdLst>
    <p:handoutMasterId r:id="rId177"/>
  </p:handoutMasterIdLst>
  <p:sldIdLst>
    <p:sldId id="333" r:id="rId3"/>
    <p:sldId id="334" r:id="rId4"/>
    <p:sldId id="543" r:id="rId5"/>
    <p:sldId id="517" r:id="rId6"/>
    <p:sldId id="570" r:id="rId7"/>
    <p:sldId id="572" r:id="rId8"/>
    <p:sldId id="573" r:id="rId9"/>
    <p:sldId id="574" r:id="rId10"/>
    <p:sldId id="575" r:id="rId11"/>
    <p:sldId id="576" r:id="rId12"/>
    <p:sldId id="433" r:id="rId13"/>
    <p:sldId id="397" r:id="rId14"/>
    <p:sldId id="438" r:id="rId15"/>
    <p:sldId id="439" r:id="rId16"/>
    <p:sldId id="440" r:id="rId17"/>
    <p:sldId id="284" r:id="rId18"/>
    <p:sldId id="398" r:id="rId19"/>
    <p:sldId id="441" r:id="rId20"/>
    <p:sldId id="442" r:id="rId21"/>
    <p:sldId id="443" r:id="rId22"/>
    <p:sldId id="446" r:id="rId23"/>
    <p:sldId id="604" r:id="rId24"/>
    <p:sldId id="447" r:id="rId25"/>
    <p:sldId id="460" r:id="rId26"/>
    <p:sldId id="455" r:id="rId27"/>
    <p:sldId id="343" r:id="rId28"/>
    <p:sldId id="457" r:id="rId29"/>
    <p:sldId id="456" r:id="rId30"/>
    <p:sldId id="596" r:id="rId31"/>
    <p:sldId id="341" r:id="rId32"/>
    <p:sldId id="555" r:id="rId33"/>
    <p:sldId id="556" r:id="rId34"/>
    <p:sldId id="342" r:id="rId35"/>
    <p:sldId id="448" r:id="rId36"/>
    <p:sldId id="340" r:id="rId37"/>
    <p:sldId id="458" r:id="rId38"/>
    <p:sldId id="459" r:id="rId39"/>
    <p:sldId id="593" r:id="rId40"/>
    <p:sldId id="400" r:id="rId41"/>
    <p:sldId id="449" r:id="rId42"/>
    <p:sldId id="450" r:id="rId43"/>
    <p:sldId id="463" r:id="rId44"/>
    <p:sldId id="461" r:id="rId45"/>
    <p:sldId id="462" r:id="rId46"/>
    <p:sldId id="597" r:id="rId47"/>
    <p:sldId id="351" r:id="rId48"/>
    <p:sldId id="466" r:id="rId49"/>
    <p:sldId id="429" r:id="rId50"/>
    <p:sldId id="544" r:id="rId51"/>
    <p:sldId id="467" r:id="rId52"/>
    <p:sldId id="464" r:id="rId53"/>
    <p:sldId id="465" r:id="rId54"/>
    <p:sldId id="519" r:id="rId55"/>
    <p:sldId id="344" r:id="rId56"/>
    <p:sldId id="345" r:id="rId57"/>
    <p:sldId id="346" r:id="rId58"/>
    <p:sldId id="347" r:id="rId59"/>
    <p:sldId id="587" r:id="rId60"/>
    <p:sldId id="427" r:id="rId61"/>
    <p:sldId id="474" r:id="rId62"/>
    <p:sldId id="428" r:id="rId63"/>
    <p:sldId id="402" r:id="rId64"/>
    <p:sldId id="472" r:id="rId65"/>
    <p:sldId id="469" r:id="rId66"/>
    <p:sldId id="471" r:id="rId67"/>
    <p:sldId id="470" r:id="rId68"/>
    <p:sldId id="520" r:id="rId69"/>
    <p:sldId id="521" r:id="rId70"/>
    <p:sldId id="522" r:id="rId71"/>
    <p:sldId id="523" r:id="rId72"/>
    <p:sldId id="528" r:id="rId73"/>
    <p:sldId id="526" r:id="rId74"/>
    <p:sldId id="527" r:id="rId75"/>
    <p:sldId id="598" r:id="rId76"/>
    <p:sldId id="475" r:id="rId77"/>
    <p:sldId id="353" r:id="rId78"/>
    <p:sldId id="476" r:id="rId79"/>
    <p:sldId id="529" r:id="rId80"/>
    <p:sldId id="366" r:id="rId81"/>
    <p:sldId id="367" r:id="rId82"/>
    <p:sldId id="368" r:id="rId83"/>
    <p:sldId id="404" r:id="rId84"/>
    <p:sldId id="588" r:id="rId85"/>
    <p:sldId id="486" r:id="rId86"/>
    <p:sldId id="494" r:id="rId87"/>
    <p:sldId id="487" r:id="rId88"/>
    <p:sldId id="488" r:id="rId89"/>
    <p:sldId id="530" r:id="rId90"/>
    <p:sldId id="577" r:id="rId91"/>
    <p:sldId id="355" r:id="rId92"/>
    <p:sldId id="430" r:id="rId93"/>
    <p:sldId id="358" r:id="rId94"/>
    <p:sldId id="364" r:id="rId95"/>
    <p:sldId id="583" r:id="rId96"/>
    <p:sldId id="550" r:id="rId97"/>
    <p:sldId id="548" r:id="rId98"/>
    <p:sldId id="403" r:id="rId99"/>
    <p:sldId id="493" r:id="rId100"/>
    <p:sldId id="477" r:id="rId101"/>
    <p:sldId id="481" r:id="rId102"/>
    <p:sldId id="483" r:id="rId103"/>
    <p:sldId id="564" r:id="rId104"/>
    <p:sldId id="582" r:id="rId105"/>
    <p:sldId id="578" r:id="rId106"/>
    <p:sldId id="584" r:id="rId107"/>
    <p:sldId id="585" r:id="rId108"/>
    <p:sldId id="586" r:id="rId109"/>
    <p:sldId id="489" r:id="rId110"/>
    <p:sldId id="369" r:id="rId111"/>
    <p:sldId id="370" r:id="rId112"/>
    <p:sldId id="490" r:id="rId113"/>
    <p:sldId id="491" r:id="rId114"/>
    <p:sldId id="492" r:id="rId115"/>
    <p:sldId id="549" r:id="rId116"/>
    <p:sldId id="531" r:id="rId117"/>
    <p:sldId id="496" r:id="rId118"/>
    <p:sldId id="499" r:id="rId119"/>
    <p:sldId id="497" r:id="rId120"/>
    <p:sldId id="501" r:id="rId121"/>
    <p:sldId id="605" r:id="rId122"/>
    <p:sldId id="502" r:id="rId123"/>
    <p:sldId id="500" r:id="rId124"/>
    <p:sldId id="503" r:id="rId125"/>
    <p:sldId id="380" r:id="rId126"/>
    <p:sldId id="565" r:id="rId127"/>
    <p:sldId id="479" r:id="rId128"/>
    <p:sldId id="381" r:id="rId129"/>
    <p:sldId id="551" r:id="rId130"/>
    <p:sldId id="376" r:id="rId131"/>
    <p:sldId id="480" r:id="rId132"/>
    <p:sldId id="554" r:id="rId133"/>
    <p:sldId id="552" r:id="rId134"/>
    <p:sldId id="482" r:id="rId135"/>
    <p:sldId id="592" r:id="rId136"/>
    <p:sldId id="553" r:id="rId137"/>
    <p:sldId id="495" r:id="rId138"/>
    <p:sldId id="484" r:id="rId139"/>
    <p:sldId id="506" r:id="rId140"/>
    <p:sldId id="540" r:id="rId141"/>
    <p:sldId id="533" r:id="rId142"/>
    <p:sldId id="534" r:id="rId143"/>
    <p:sldId id="535" r:id="rId144"/>
    <p:sldId id="532" r:id="rId145"/>
    <p:sldId id="507" r:id="rId146"/>
    <p:sldId id="557" r:id="rId147"/>
    <p:sldId id="541" r:id="rId148"/>
    <p:sldId id="566" r:id="rId149"/>
    <p:sldId id="561" r:id="rId150"/>
    <p:sldId id="563" r:id="rId151"/>
    <p:sldId id="562" r:id="rId152"/>
    <p:sldId id="559" r:id="rId153"/>
    <p:sldId id="590" r:id="rId154"/>
    <p:sldId id="591" r:id="rId155"/>
    <p:sldId id="603" r:id="rId156"/>
    <p:sldId id="510" r:id="rId157"/>
    <p:sldId id="602" r:id="rId158"/>
    <p:sldId id="545" r:id="rId159"/>
    <p:sldId id="599" r:id="rId160"/>
    <p:sldId id="600" r:id="rId161"/>
    <p:sldId id="601" r:id="rId162"/>
    <p:sldId id="542" r:id="rId163"/>
    <p:sldId id="424" r:id="rId164"/>
    <p:sldId id="508" r:id="rId165"/>
    <p:sldId id="509" r:id="rId166"/>
    <p:sldId id="511" r:id="rId167"/>
    <p:sldId id="513" r:id="rId168"/>
    <p:sldId id="515" r:id="rId169"/>
    <p:sldId id="568" r:id="rId170"/>
    <p:sldId id="902" r:id="rId171"/>
    <p:sldId id="903" r:id="rId172"/>
    <p:sldId id="904" r:id="rId173"/>
    <p:sldId id="594" r:id="rId174"/>
    <p:sldId id="595" r:id="rId175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BF5"/>
    <a:srgbClr val="DAE7F6"/>
    <a:srgbClr val="2DA2BF"/>
    <a:srgbClr val="67202F"/>
    <a:srgbClr val="0000FF"/>
    <a:srgbClr val="F9D1D3"/>
    <a:srgbClr val="FFDE8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8" autoAdjust="0"/>
    <p:restoredTop sz="90578" autoAdjust="0"/>
  </p:normalViewPr>
  <p:slideViewPr>
    <p:cSldViewPr>
      <p:cViewPr varScale="1">
        <p:scale>
          <a:sx n="80" d="100"/>
          <a:sy n="80" d="100"/>
        </p:scale>
        <p:origin x="225" y="39"/>
      </p:cViewPr>
      <p:guideLst>
        <p:guide orient="horz" pos="129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726" y="-102"/>
      </p:cViewPr>
      <p:guideLst>
        <p:guide orient="horz" pos="2880"/>
        <p:guide pos="2160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54" Type="http://schemas.openxmlformats.org/officeDocument/2006/relationships/slide" Target="slides/slide152.xml"/><Relationship Id="rId159" Type="http://schemas.openxmlformats.org/officeDocument/2006/relationships/slide" Target="slides/slide157.xml"/><Relationship Id="rId175" Type="http://schemas.openxmlformats.org/officeDocument/2006/relationships/slide" Target="slides/slide173.xml"/><Relationship Id="rId170" Type="http://schemas.openxmlformats.org/officeDocument/2006/relationships/slide" Target="slides/slide168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65" Type="http://schemas.openxmlformats.org/officeDocument/2006/relationships/slide" Target="slides/slide163.xml"/><Relationship Id="rId181" Type="http://schemas.openxmlformats.org/officeDocument/2006/relationships/theme" Target="theme/theme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slide" Target="slides/slide153.xml"/><Relationship Id="rId171" Type="http://schemas.openxmlformats.org/officeDocument/2006/relationships/slide" Target="slides/slide169.xml"/><Relationship Id="rId176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61" Type="http://schemas.openxmlformats.org/officeDocument/2006/relationships/slide" Target="slides/slide159.xml"/><Relationship Id="rId166" Type="http://schemas.openxmlformats.org/officeDocument/2006/relationships/slide" Target="slides/slide164.xml"/><Relationship Id="rId18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slide" Target="slides/slide149.xml"/><Relationship Id="rId156" Type="http://schemas.openxmlformats.org/officeDocument/2006/relationships/slide" Target="slides/slide154.xml"/><Relationship Id="rId177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72" Type="http://schemas.openxmlformats.org/officeDocument/2006/relationships/slide" Target="slides/slide170.xml"/><Relationship Id="rId180" Type="http://schemas.openxmlformats.org/officeDocument/2006/relationships/viewProps" Target="viewProps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162" Type="http://schemas.openxmlformats.org/officeDocument/2006/relationships/slide" Target="slides/slide16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commentAuthors" Target="commentAuthor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79" Type="http://schemas.openxmlformats.org/officeDocument/2006/relationships/presProps" Target="presProps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C9FE0-5D06-4E5C-99F1-EB03F9C5E7AD}" type="slidenum">
              <a:rPr lang="en-US" smtClean="0">
                <a:cs typeface="Calibri" panose="020F0502020204030204" pitchFamily="34" charset="0"/>
              </a:rPr>
              <a:t>‹#›</a:t>
            </a:fld>
            <a:endParaRPr lang="en-US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10468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C5CEE3AE-188C-4664-BDD2-03CAB46821E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59316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171450" indent="-171450" algn="l" rtl="0" eaLnBrk="0" fontAlgn="base" hangingPunct="0">
      <a:spcBef>
        <a:spcPct val="30000"/>
      </a:spcBef>
      <a:spcAft>
        <a:spcPct val="0"/>
      </a:spcAft>
      <a:buClr>
        <a:srgbClr val="C00000"/>
      </a:buClr>
      <a:buFont typeface="Calibri" panose="020F0502020204030204" pitchFamily="34" charset="0"/>
      <a:buChar char="●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95288" indent="-171450" algn="l" rtl="0" eaLnBrk="0" fontAlgn="base" hangingPunct="0">
      <a:spcBef>
        <a:spcPct val="30000"/>
      </a:spcBef>
      <a:spcAft>
        <a:spcPct val="0"/>
      </a:spcAft>
      <a:buClr>
        <a:srgbClr val="008000"/>
      </a:buClr>
      <a:buSzPct val="70000"/>
      <a:buFont typeface="Wingdings" panose="05000000000000000000" pitchFamily="2" charset="2"/>
      <a:buChar char="n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28650" indent="-171450" algn="l" rtl="0" eaLnBrk="0" fontAlgn="base" hangingPunct="0">
      <a:spcBef>
        <a:spcPct val="30000"/>
      </a:spcBef>
      <a:spcAft>
        <a:spcPct val="0"/>
      </a:spcAft>
      <a:buClr>
        <a:schemeClr val="tx2"/>
      </a:buClr>
      <a:buSzPct val="70000"/>
      <a:buFont typeface="Wingdings" panose="05000000000000000000" pitchFamily="2" charset="2"/>
      <a:buChar char="®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54075" indent="-173038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b="1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buClr>
                <a:srgbClr val="008000"/>
              </a:buClr>
              <a:buSzPct val="70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®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C9D9A7-6A52-4E98-B917-621243E450E8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3140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43C0B5E-1DC8-44A6-AF31-93089241357D}" type="datetime1">
              <a:rPr lang="en-US" smtClean="0"/>
              <a:t>12/01/2020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8226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5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94515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8E90983-0155-4FF0-8519-F7E1377467E6}" type="datetime1">
              <a:rPr lang="en-US" smtClean="0"/>
              <a:t>12/01/2020</a:t>
            </a:fld>
            <a:endParaRPr lang="en-US" dirty="0"/>
          </a:p>
        </p:txBody>
      </p:sp>
      <p:sp>
        <p:nvSpPr>
          <p:cNvPr id="94515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6BFBFA-D89A-4820-8218-4C4BA6311DBC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135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44367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5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94515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8E90983-0155-4FF0-8519-F7E1377467E6}" type="datetime1">
              <a:rPr lang="en-US" smtClean="0"/>
              <a:t>12/01/2020</a:t>
            </a:fld>
            <a:endParaRPr lang="en-US" dirty="0"/>
          </a:p>
        </p:txBody>
      </p:sp>
      <p:sp>
        <p:nvSpPr>
          <p:cNvPr id="94515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6BFBFA-D89A-4820-8218-4C4BA6311DBC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136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42627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5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94515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8E90983-0155-4FF0-8519-F7E1377467E6}" type="datetime1">
              <a:rPr lang="en-US" smtClean="0"/>
              <a:t>12/01/2020</a:t>
            </a:fld>
            <a:endParaRPr lang="en-US" dirty="0"/>
          </a:p>
        </p:txBody>
      </p:sp>
      <p:sp>
        <p:nvSpPr>
          <p:cNvPr id="94515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6BFBFA-D89A-4820-8218-4C4BA6311DBC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137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1240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b="1" baseline="0" dirty="0"/>
          </a:p>
          <a:p>
            <a:pPr marL="0" indent="0">
              <a:buNone/>
            </a:pPr>
            <a:endParaRPr lang="en-US" altLang="en-US" b="1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buClr>
                <a:srgbClr val="008000"/>
              </a:buClr>
              <a:buSzPct val="70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®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C9D9A7-6A52-4E98-B917-621243E450E8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138</a:t>
            </a:fld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898180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None/>
            </a:pPr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C0631-5CCB-4E03-ABA8-3BD1C9E8C2C2}" type="slidenum">
              <a:rPr lang="en-US" altLang="en-US" smtClean="0"/>
              <a:pPr>
                <a:defRPr/>
              </a:pPr>
              <a:t>142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628261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b="1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buClr>
                <a:srgbClr val="008000"/>
              </a:buClr>
              <a:buSzPct val="70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®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C9D9A7-6A52-4E98-B917-621243E450E8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143</a:t>
            </a:fld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351624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04850" y="922338"/>
            <a:ext cx="5905500" cy="3322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1147" y="4567237"/>
            <a:ext cx="5057987" cy="36887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9736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7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7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EC4C41-E846-44C7-9A16-0B2E5BE65C87}" type="slidenum">
              <a:rPr lang="en-US" altLang="en-US" sz="1400"/>
              <a:pPr>
                <a:spcBef>
                  <a:spcPct val="0"/>
                </a:spcBef>
              </a:pPr>
              <a:t>151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348406005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04850" y="922338"/>
            <a:ext cx="5905500" cy="3322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1147" y="4567237"/>
            <a:ext cx="5057987" cy="36887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273738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None/>
            </a:pPr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AC0631-5CCB-4E03-ABA8-3BD1C9E8C2C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156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886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43C0B5E-1DC8-44A6-AF31-93089241357D}" type="datetime1">
              <a:rPr lang="en-US" smtClean="0"/>
              <a:t>12/01/2020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87257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None/>
            </a:pPr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AC0631-5CCB-4E03-ABA8-3BD1C9E8C2C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160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082296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04850" y="922338"/>
            <a:ext cx="5905500" cy="3322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1147" y="4567237"/>
            <a:ext cx="5057987" cy="36887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17746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04850" y="922338"/>
            <a:ext cx="5905500" cy="3322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1147" y="4567237"/>
            <a:ext cx="5057987" cy="36887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37274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04850" y="922338"/>
            <a:ext cx="5905500" cy="3322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1147" y="4567237"/>
            <a:ext cx="5057987" cy="36887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72964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None/>
            </a:pPr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C0631-5CCB-4E03-ABA8-3BD1C9E8C2C2}" type="slidenum">
              <a:rPr lang="en-US" altLang="en-US" smtClean="0"/>
              <a:pPr>
                <a:defRPr/>
              </a:pPr>
              <a:t>165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3887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243C0B5E-1DC8-44A6-AF31-93089241357D}" type="datetime1">
              <a:rPr lang="en-US" smtClean="0"/>
              <a:t>12/01/2020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915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None/>
            </a:pPr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C0631-5CCB-4E03-ABA8-3BD1C9E8C2C2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4495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None/>
            </a:pPr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AC0631-5CCB-4E03-ABA8-3BD1C9E8C2C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08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None/>
            </a:pPr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C0631-5CCB-4E03-ABA8-3BD1C9E8C2C2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22246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None/>
            </a:pPr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C0631-5CCB-4E03-ABA8-3BD1C9E8C2C2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612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b="1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buClr>
                <a:srgbClr val="008000"/>
              </a:buClr>
              <a:buSzPct val="70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®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C9D9A7-6A52-4E98-B917-621243E450E8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0759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CEE3AE-188C-4664-BDD2-03CAB46821EF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4267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1656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CEE3AE-188C-4664-BDD2-03CAB46821EF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8456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41269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99123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21" indent="-181221" eaLnBrk="1" hangingPunct="1">
              <a:spcBef>
                <a:spcPct val="0"/>
              </a:spcBef>
              <a:buFontTx/>
              <a:buChar char="•"/>
            </a:pPr>
            <a:endParaRPr lang="en-US" alt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4803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1011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35963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04850" y="922338"/>
            <a:ext cx="5905500" cy="3322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1147" y="4567237"/>
            <a:ext cx="5057987" cy="36887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47774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04850" y="922338"/>
            <a:ext cx="5905500" cy="3322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1147" y="4567237"/>
            <a:ext cx="5057987" cy="36887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99413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04850" y="922338"/>
            <a:ext cx="5905500" cy="3322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1147" y="4567237"/>
            <a:ext cx="5057987" cy="36887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3994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None/>
            </a:pPr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C0631-5CCB-4E03-ABA8-3BD1C9E8C2C2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00777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04850" y="922338"/>
            <a:ext cx="5905500" cy="3322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1147" y="4567237"/>
            <a:ext cx="5057987" cy="36887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6984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b="1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buClr>
                <a:srgbClr val="008000"/>
              </a:buClr>
              <a:buSzPct val="70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®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C9D9A7-6A52-4E98-B917-621243E450E8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62055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04850" y="922338"/>
            <a:ext cx="5905500" cy="3322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1147" y="4567237"/>
            <a:ext cx="5057987" cy="36887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344688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5057" indent="-29040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1626" indent="-232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6276" indent="-232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928" indent="-232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55578" indent="-232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20228" indent="-232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84879" indent="-232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49529" indent="-232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3A4E47-3787-42BD-B1C0-18AD35C63176}" type="slidenum">
              <a:rPr lang="en-US" altLang="en-US"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46</a:t>
            </a:fld>
            <a:endParaRPr lang="en-US" altLang="en-US" dirty="0"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53589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8"/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5057" indent="-29040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1626" indent="-232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6276" indent="-232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928" indent="-232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55578" indent="-232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20228" indent="-232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84879" indent="-232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49529" indent="-232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3A4E47-3787-42BD-B1C0-18AD35C63176}" type="slidenum">
              <a:rPr lang="en-US" altLang="en-US">
                <a:cs typeface="Calibri" panose="020F0502020204030204" pitchFamily="34" charset="0"/>
              </a:rPr>
              <a:pPr>
                <a:spcBef>
                  <a:spcPct val="0"/>
                </a:spcBef>
              </a:pPr>
              <a:t>47</a:t>
            </a:fld>
            <a:endParaRPr lang="en-US" altLang="en-US" dirty="0">
              <a:cs typeface="Calibri" panose="020F050202020403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13115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EE3AE-188C-4664-BDD2-03CAB46821E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2152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EE3AE-188C-4664-BDD2-03CAB46821E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9394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None/>
            </a:pPr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C0631-5CCB-4E03-ABA8-3BD1C9E8C2C2}" type="slidenum">
              <a:rPr lang="en-US" altLang="en-US" smtClean="0"/>
              <a:pPr>
                <a:defRPr/>
              </a:pPr>
              <a:t>50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30020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04850" y="922338"/>
            <a:ext cx="5905500" cy="3322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1147" y="4567237"/>
            <a:ext cx="5057987" cy="36887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97170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04850" y="922338"/>
            <a:ext cx="5905500" cy="3322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1147" y="4567237"/>
            <a:ext cx="5057987" cy="36887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74424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31465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endParaRPr lang="en-US" alt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0929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 defTabSz="457200"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30000"/>
              </a:spcBef>
              <a:buClr>
                <a:srgbClr val="008000"/>
              </a:buClr>
              <a:buSzPct val="7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3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®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3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3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C9A3E080-1BDB-4B5D-A9CB-8A86562BE253}" type="slidenum">
              <a:rPr lang="en-US" altLang="en-US" sz="1900" b="1">
                <a:solidFill>
                  <a:srgbClr val="3333FF"/>
                </a:solidFill>
                <a:cs typeface="Calibri" panose="020F050202020403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900" b="1" dirty="0">
              <a:solidFill>
                <a:srgbClr val="3333FF"/>
              </a:solidFill>
              <a:cs typeface="Calibri" panose="020F050202020403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04850" y="922338"/>
            <a:ext cx="5903913" cy="3321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1147" y="4567237"/>
            <a:ext cx="5056293" cy="3687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C00000"/>
              </a:buClr>
              <a:buSzTx/>
              <a:buFont typeface="Calibri" panose="020F0502020204030204" pitchFamily="34" charset="0"/>
              <a:buNone/>
              <a:tabLst/>
              <a:defRPr/>
            </a:pPr>
            <a:endParaRPr lang="en-US" alt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3230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1179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endParaRPr lang="en-US" alt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65203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2385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D8615FC2-0C20-4462-B73C-E292EA0163EF}" type="datetime1">
              <a:rPr lang="en-US" smtClean="0"/>
              <a:pPr>
                <a:defRPr/>
              </a:pPr>
              <a:t>12/01/2020</a:t>
            </a:fld>
            <a:endParaRPr lang="en-US" dirty="0"/>
          </a:p>
        </p:txBody>
      </p:sp>
      <p:sp>
        <p:nvSpPr>
          <p:cNvPr id="23859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7E76433-1EFB-4BE5-9C66-316C7943EF0C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58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37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995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7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26726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1C7543A-8D5B-46E3-96FA-DD47C4A8DC10}" type="datetime1">
              <a:rPr lang="en-US" smtClean="0"/>
              <a:pPr>
                <a:defRPr/>
              </a:pPr>
              <a:t>12/01/2020</a:t>
            </a:fld>
            <a:endParaRPr lang="en-US" dirty="0"/>
          </a:p>
        </p:txBody>
      </p:sp>
      <p:sp>
        <p:nvSpPr>
          <p:cNvPr id="267270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3C0192-2BED-4849-92FB-D9F5C07E88F1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60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0836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ct val="0"/>
              </a:spcBef>
              <a:buNone/>
            </a:pPr>
            <a:endParaRPr lang="en-US" alt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4850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04850" y="922338"/>
            <a:ext cx="5905500" cy="3322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1147" y="4567237"/>
            <a:ext cx="5057987" cy="36887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74545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None/>
            </a:pPr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C0631-5CCB-4E03-ABA8-3BD1C9E8C2C2}" type="slidenum">
              <a:rPr lang="en-US" altLang="en-US" smtClean="0"/>
              <a:pPr>
                <a:defRPr/>
              </a:pPr>
              <a:t>63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55724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04850" y="922338"/>
            <a:ext cx="5905500" cy="3322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1147" y="4567237"/>
            <a:ext cx="5057987" cy="36887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917519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04850" y="922338"/>
            <a:ext cx="5905500" cy="3322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1147" y="4567237"/>
            <a:ext cx="5057987" cy="36887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3373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/>
          <a:lstStyle>
            <a:lvl1pPr defTabSz="457200"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spcBef>
                <a:spcPct val="30000"/>
              </a:spcBef>
              <a:buClr>
                <a:srgbClr val="008000"/>
              </a:buClr>
              <a:buSzPct val="70000"/>
              <a:buFont typeface="Wingdings" panose="05000000000000000000" pitchFamily="2" charset="2"/>
              <a:buChar char="n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spcBef>
                <a:spcPct val="3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®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spcBef>
                <a:spcPct val="3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spcBef>
                <a:spcPct val="300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E46E1F49-F668-4C66-A8FE-B59DA9CD1157}" type="slidenum">
              <a:rPr lang="en-US" altLang="en-US" sz="1900" b="1">
                <a:solidFill>
                  <a:srgbClr val="3333FF"/>
                </a:solidFill>
                <a:cs typeface="Calibri" panose="020F0502020204030204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900" b="1" dirty="0">
              <a:solidFill>
                <a:srgbClr val="3333FF"/>
              </a:solidFill>
              <a:cs typeface="Calibri" panose="020F050202020403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04850" y="922338"/>
            <a:ext cx="5903913" cy="3321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1147" y="4567237"/>
            <a:ext cx="5056293" cy="3687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endParaRPr lang="en-US" alt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85562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04850" y="922338"/>
            <a:ext cx="5905500" cy="3322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1147" y="4567237"/>
            <a:ext cx="5057987" cy="36887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09246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4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lvl="1" indent="-171450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0413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F3A9FFC-4081-4C9F-80AD-E3D2B199BB47}" type="datetime1">
              <a:rPr lang="en-US" smtClean="0"/>
              <a:pPr>
                <a:defRPr/>
              </a:pPr>
              <a:t>12/01/2020</a:t>
            </a:fld>
            <a:endParaRPr lang="en-US" dirty="0"/>
          </a:p>
        </p:txBody>
      </p:sp>
      <p:sp>
        <p:nvSpPr>
          <p:cNvPr id="304134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315CE8F-07D4-465E-BB5D-B96F42684C2B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68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2511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6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01600" lvl="1" indent="0"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30618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4E3E762-BE83-4B91-B0E2-250DB4586E68}" type="datetime1">
              <a:rPr lang="en-US" smtClean="0"/>
              <a:pPr>
                <a:defRPr/>
              </a:pPr>
              <a:t>12/01/2020</a:t>
            </a:fld>
            <a:endParaRPr lang="en-US" dirty="0"/>
          </a:p>
        </p:txBody>
      </p:sp>
      <p:sp>
        <p:nvSpPr>
          <p:cNvPr id="306182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37C7AE8-5488-4504-B419-42439A1835B0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69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722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8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lvl="1" indent="-171450">
              <a:buFontTx/>
              <a:buChar char="•"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30822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8023AF5-ACF3-4061-8D3E-15931502225B}" type="datetime1">
              <a:rPr lang="en-US" smtClean="0"/>
              <a:pPr>
                <a:defRPr/>
              </a:pPr>
              <a:t>12/01/2020</a:t>
            </a:fld>
            <a:endParaRPr lang="en-US" dirty="0"/>
          </a:p>
        </p:txBody>
      </p:sp>
      <p:sp>
        <p:nvSpPr>
          <p:cNvPr id="308230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FB5F202-0702-4D7F-BFEC-35A73CC8FB01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70</a:t>
            </a:fld>
            <a:endParaRPr lang="en-US" altLang="en-US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903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None/>
            </a:pPr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C0631-5CCB-4E03-ABA8-3BD1C9E8C2C2}" type="slidenum">
              <a:rPr lang="en-US" altLang="en-US" smtClean="0"/>
              <a:pPr>
                <a:defRPr/>
              </a:pPr>
              <a:t>73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59381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None/>
            </a:pPr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C0631-5CCB-4E03-ABA8-3BD1C9E8C2C2}" type="slidenum">
              <a:rPr lang="en-US" altLang="en-US" smtClean="0"/>
              <a:pPr>
                <a:defRPr/>
              </a:pPr>
              <a:t>74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689835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b="1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buClr>
                <a:srgbClr val="008000"/>
              </a:buClr>
              <a:buSzPct val="70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®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C9D9A7-6A52-4E98-B917-621243E450E8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75</a:t>
            </a:fld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55595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4142962" y="9119325"/>
            <a:ext cx="3170583" cy="4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85" tIns="48043" rIns="96085" bIns="48043" anchor="b"/>
          <a:lstStyle>
            <a:lvl1pPr defTabSz="927100"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defTabSz="927100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defTabSz="927100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defTabSz="9271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defTabSz="9271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1000"/>
              </a:lnSpc>
              <a:spcBef>
                <a:spcPct val="0"/>
              </a:spcBef>
              <a:buClrTx/>
              <a:buSzTx/>
              <a:buFont typeface="Verdana" panose="020B0604030504040204" pitchFamily="34" charset="0"/>
              <a:buNone/>
            </a:pPr>
            <a:fld id="{05AA040D-924F-41BF-A7BC-8E33687DFDC7}" type="slidenum">
              <a:rPr lang="en-US" altLang="en-US">
                <a:solidFill>
                  <a:schemeClr val="tx1"/>
                </a:solidFill>
              </a:rPr>
              <a:pPr algn="r" eaLnBrk="1" hangingPunct="1">
                <a:lnSpc>
                  <a:spcPct val="101000"/>
                </a:lnSpc>
                <a:spcBef>
                  <a:spcPct val="0"/>
                </a:spcBef>
                <a:buClrTx/>
                <a:buSzTx/>
                <a:buFont typeface="Verdana" panose="020B0604030504040204" pitchFamily="34" charset="0"/>
                <a:buNone/>
              </a:pPr>
              <a:t>76</a:t>
            </a:fld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527" y="4559663"/>
            <a:ext cx="5854148" cy="432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085" tIns="48043" rIns="96085" bIns="48043" numCol="1" anchor="t" anchorCtr="0" compatLnSpc="1">
            <a:prstTxWarp prst="textNoShape">
              <a:avLst/>
            </a:prstTxWarp>
          </a:bodyPr>
          <a:lstStyle/>
          <a:p>
            <a:pPr marL="0" indent="0" defTabSz="958685" eaLnBrk="1" hangingPunct="1">
              <a:buNone/>
            </a:pPr>
            <a:endParaRPr lang="en-US" altLang="en-US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30988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4142962" y="9119325"/>
            <a:ext cx="3170583" cy="4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85" tIns="48043" rIns="96085" bIns="48043" anchor="b"/>
          <a:lstStyle>
            <a:lvl1pPr defTabSz="927100"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 defTabSz="927100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 defTabSz="927100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 defTabSz="9271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 defTabSz="9271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1000"/>
              </a:lnSpc>
              <a:spcBef>
                <a:spcPct val="0"/>
              </a:spcBef>
              <a:buClrTx/>
              <a:buSzTx/>
              <a:buFont typeface="Verdana" panose="020B0604030504040204" pitchFamily="34" charset="0"/>
              <a:buNone/>
            </a:pPr>
            <a:fld id="{05AA040D-924F-41BF-A7BC-8E33687DFDC7}" type="slidenum">
              <a:rPr lang="en-US" altLang="en-US">
                <a:solidFill>
                  <a:schemeClr val="tx1"/>
                </a:solidFill>
              </a:rPr>
              <a:pPr algn="r" eaLnBrk="1" hangingPunct="1">
                <a:lnSpc>
                  <a:spcPct val="101000"/>
                </a:lnSpc>
                <a:spcBef>
                  <a:spcPct val="0"/>
                </a:spcBef>
                <a:buClrTx/>
                <a:buSzTx/>
                <a:buFont typeface="Verdana" panose="020B0604030504040204" pitchFamily="34" charset="0"/>
                <a:buNone/>
              </a:pPr>
              <a:t>77</a:t>
            </a:fld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527" y="4559663"/>
            <a:ext cx="5854148" cy="4322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085" tIns="48043" rIns="96085" bIns="48043" numCol="1" anchor="t" anchorCtr="0" compatLnSpc="1">
            <a:prstTxWarp prst="textNoShape">
              <a:avLst/>
            </a:prstTxWarp>
          </a:bodyPr>
          <a:lstStyle/>
          <a:p>
            <a:pPr marL="0" indent="0" defTabSz="958685" eaLnBrk="1" hangingPunct="1">
              <a:buNone/>
            </a:pPr>
            <a:endParaRPr lang="en-US" altLang="en-US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47808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2648"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68601" indent="-295871" defTabSz="482648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83480" indent="-236366" defTabSz="482648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56211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130595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60663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3082668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558705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403474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fld id="{2DF31435-61B1-4DA8-A241-0A5E0DA18B93}" type="slidenum">
              <a:rPr lang="en-US" altLang="en-US"/>
              <a:pPr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t>79</a:t>
            </a:fld>
            <a:endParaRPr lang="en-US" altLang="en-US" dirty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196009" y="719512"/>
            <a:ext cx="4924840" cy="35992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085" tIns="48043" rIns="96085" bIns="48043" anchor="ctr"/>
          <a:lstStyle>
            <a:lvl1pPr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endParaRPr lang="en-US" altLang="en-US" sz="1900" dirty="0">
              <a:solidFill>
                <a:schemeClr val="bg1"/>
              </a:solidFill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0527" y="4559663"/>
            <a:ext cx="5852491" cy="44177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147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3A90E980-1BC9-4EC9-8F55-28FFCD5E08FF}" type="datetime1">
              <a:rPr lang="en-US" smtClean="0"/>
              <a:pPr>
                <a:defRPr/>
              </a:pPr>
              <a:t>12/01/2020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1830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2648"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68601" indent="-295871" defTabSz="482648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83480" indent="-236366" defTabSz="482648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56211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130595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60663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3082668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558705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403474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fld id="{341DDC49-C53E-4DC6-B239-8710211EC585}" type="slidenum">
              <a:rPr lang="en-US" altLang="en-US"/>
              <a:pPr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t>80</a:t>
            </a:fld>
            <a:endParaRPr lang="en-US" altLang="en-US" dirty="0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1196009" y="719512"/>
            <a:ext cx="4924840" cy="35992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085" tIns="48043" rIns="96085" bIns="48043" anchor="ctr"/>
          <a:lstStyle>
            <a:lvl1pPr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endParaRPr lang="en-US" altLang="en-US" sz="1900" dirty="0">
              <a:solidFill>
                <a:schemeClr val="bg1"/>
              </a:solidFill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0527" y="4559663"/>
            <a:ext cx="5852491" cy="44177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57720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04850" y="922338"/>
            <a:ext cx="5905500" cy="3322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1147" y="4567237"/>
            <a:ext cx="5057987" cy="36887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66113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None/>
            </a:pPr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C0631-5CCB-4E03-ABA8-3BD1C9E8C2C2}" type="slidenum">
              <a:rPr lang="en-US" altLang="en-US" smtClean="0"/>
              <a:pPr>
                <a:defRPr/>
              </a:pPr>
              <a:t>85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327519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6627" name="Date Placeholder 2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53FD297-C182-46FF-90DB-7DEEC14E9A6E}" type="datetime1">
              <a:rPr lang="en-US" smtClean="0"/>
              <a:pPr>
                <a:defRPr/>
              </a:pPr>
              <a:t>12/01/2020</a:t>
            </a:fld>
            <a:endParaRPr lang="en-US" dirty="0"/>
          </a:p>
        </p:txBody>
      </p:sp>
      <p:sp>
        <p:nvSpPr>
          <p:cNvPr id="474116" name="Rectangle 7"/>
          <p:cNvSpPr txBox="1">
            <a:spLocks noGrp="1" noChangeArrowheads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89D049-DE37-4923-8163-C8327A0AFD54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41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4213"/>
            <a:ext cx="6097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41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4336"/>
            <a:ext cx="5029618" cy="4113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endParaRPr lang="en-US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6110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2648"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68601" indent="-295871" defTabSz="482648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83480" indent="-236366" defTabSz="482648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56211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130595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60663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3082668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558705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403474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fld id="{B365ED2D-F95E-4ED3-B4B3-BFE8EDF24C50}" type="slidenum">
              <a:rPr lang="en-US" altLang="en-US"/>
              <a:pPr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t>90</a:t>
            </a:fld>
            <a:endParaRPr lang="en-US" altLang="en-US" dirty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96009" y="719512"/>
            <a:ext cx="4924840" cy="35992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085" tIns="48043" rIns="96085" bIns="48043" anchor="ctr"/>
          <a:lstStyle>
            <a:lvl1pPr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endParaRPr lang="en-US" altLang="en-US" sz="1900" dirty="0">
              <a:solidFill>
                <a:schemeClr val="bg1"/>
              </a:solidFill>
            </a:endParaRPr>
          </a:p>
        </p:txBody>
      </p:sp>
      <p:sp>
        <p:nvSpPr>
          <p:cNvPr id="33796" name="Text Box 2"/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482"/>
              </a:spcBef>
              <a:buNone/>
              <a:tabLst>
                <a:tab pos="0" algn="l"/>
                <a:tab pos="479342" algn="l"/>
                <a:tab pos="958685" algn="l"/>
                <a:tab pos="1439681" algn="l"/>
                <a:tab pos="1919023" algn="l"/>
                <a:tab pos="2401671" algn="l"/>
                <a:tab pos="2881014" algn="l"/>
                <a:tab pos="3362009" algn="l"/>
                <a:tab pos="3841351" algn="l"/>
                <a:tab pos="4322347" algn="l"/>
                <a:tab pos="4803342" algn="l"/>
                <a:tab pos="5282684" algn="l"/>
                <a:tab pos="5763680" algn="l"/>
                <a:tab pos="6243023" algn="l"/>
                <a:tab pos="6724018" algn="l"/>
                <a:tab pos="7205013" algn="l"/>
                <a:tab pos="7686008" algn="l"/>
                <a:tab pos="8165351" algn="l"/>
                <a:tab pos="8646347" algn="l"/>
                <a:tab pos="9125689" algn="l"/>
                <a:tab pos="9608337" algn="l"/>
              </a:tabLst>
            </a:pPr>
            <a:endParaRPr lang="en-US" altLang="en-US" dirty="0"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725933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2648"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68601" indent="-295871" defTabSz="482648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83480" indent="-236366" defTabSz="482648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56211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130595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60663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3082668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558705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403474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8264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763642" algn="l"/>
                <a:tab pos="1530590" algn="l"/>
                <a:tab pos="2294232" algn="l"/>
                <a:tab pos="3061180" algn="l"/>
              </a:tabLst>
              <a:defRPr/>
            </a:pPr>
            <a:fld id="{416D8E70-9551-4CCE-BDD2-8C17CB05D1B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8264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None/>
                <a:tabLst>
                  <a:tab pos="763642" algn="l"/>
                  <a:tab pos="1530590" algn="l"/>
                  <a:tab pos="2294232" algn="l"/>
                  <a:tab pos="3061180" algn="l"/>
                </a:tabLst>
                <a:defRPr/>
              </a:pPr>
              <a:t>91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196009" y="719512"/>
            <a:ext cx="4924840" cy="35992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085" tIns="48043" rIns="96085" bIns="48043" anchor="ctr"/>
          <a:lstStyle>
            <a:lvl1pPr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1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 panose="020B0604030504040204" pitchFamily="34" charset="0"/>
              <a:buNone/>
              <a:tabLst/>
              <a:defRPr/>
            </a:pPr>
            <a:endParaRPr kumimoji="0" lang="en-US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5844" name="Text Box 2"/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482"/>
              </a:spcBef>
              <a:tabLst>
                <a:tab pos="0" algn="l"/>
                <a:tab pos="479342" algn="l"/>
                <a:tab pos="958685" algn="l"/>
                <a:tab pos="1439681" algn="l"/>
                <a:tab pos="1919023" algn="l"/>
                <a:tab pos="2401671" algn="l"/>
                <a:tab pos="2881014" algn="l"/>
                <a:tab pos="3362009" algn="l"/>
                <a:tab pos="3841351" algn="l"/>
                <a:tab pos="4322347" algn="l"/>
                <a:tab pos="4803342" algn="l"/>
                <a:tab pos="5282684" algn="l"/>
                <a:tab pos="5763680" algn="l"/>
                <a:tab pos="6243023" algn="l"/>
                <a:tab pos="6724018" algn="l"/>
                <a:tab pos="7205013" algn="l"/>
                <a:tab pos="7686008" algn="l"/>
                <a:tab pos="8165351" algn="l"/>
                <a:tab pos="8646347" algn="l"/>
                <a:tab pos="9125689" algn="l"/>
                <a:tab pos="9608337" algn="l"/>
              </a:tabLst>
            </a:pPr>
            <a:endParaRPr lang="en-US" altLang="en-US" dirty="0"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349168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60375" y="720725"/>
            <a:ext cx="6392863" cy="3597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527" y="4559663"/>
            <a:ext cx="5852491" cy="43187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1988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60375" y="720725"/>
            <a:ext cx="6392863" cy="3597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527" y="4559663"/>
            <a:ext cx="5852491" cy="43187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63728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60375" y="720725"/>
            <a:ext cx="6392863" cy="3597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527" y="4559663"/>
            <a:ext cx="5852491" cy="43187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08296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04850" y="922338"/>
            <a:ext cx="5905500" cy="3322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1147" y="4567237"/>
            <a:ext cx="5057987" cy="36887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93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BABDB34-0484-4F08-991E-A7F16FBB4EEA}" type="datetime1">
              <a:rPr lang="en-US" smtClean="0"/>
              <a:pPr>
                <a:defRPr/>
              </a:pPr>
              <a:t>12/01/2020</a:t>
            </a:fld>
            <a:endParaRPr lang="en-US" dirty="0"/>
          </a:p>
        </p:txBody>
      </p:sp>
      <p:sp>
        <p:nvSpPr>
          <p:cNvPr id="99332" name="Rectangle 7"/>
          <p:cNvSpPr txBox="1">
            <a:spLocks noGrp="1" noChangeArrowheads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F4B489-635B-4BB2-B34E-BA6BD80267A3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  <p:sp>
        <p:nvSpPr>
          <p:cNvPr id="993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4650" y="696913"/>
            <a:ext cx="6207125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422775"/>
            <a:ext cx="5100638" cy="4187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86209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04850" y="922338"/>
            <a:ext cx="5905500" cy="3322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1147" y="4567237"/>
            <a:ext cx="5057987" cy="36887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63539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None/>
            </a:pPr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C0631-5CCB-4E03-ABA8-3BD1C9E8C2C2}" type="slidenum">
              <a:rPr lang="en-US" altLang="en-US" smtClean="0"/>
              <a:pPr>
                <a:defRPr/>
              </a:pPr>
              <a:t>98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071413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60375" y="720725"/>
            <a:ext cx="6392863" cy="3597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527" y="4559663"/>
            <a:ext cx="5852491" cy="43187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7289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5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94515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8E90983-0155-4FF0-8519-F7E1377467E6}" type="datetime1">
              <a:rPr lang="en-US" smtClean="0"/>
              <a:t>12/01/2020</a:t>
            </a:fld>
            <a:endParaRPr lang="en-US" dirty="0"/>
          </a:p>
        </p:txBody>
      </p:sp>
      <p:sp>
        <p:nvSpPr>
          <p:cNvPr id="94515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6BFBFA-D89A-4820-8218-4C4BA6311DBC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100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77332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5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94515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8E90983-0155-4FF0-8519-F7E1377467E6}" type="datetime1">
              <a:rPr lang="en-US" smtClean="0"/>
              <a:t>12/01/2020</a:t>
            </a:fld>
            <a:endParaRPr lang="en-US" dirty="0"/>
          </a:p>
        </p:txBody>
      </p:sp>
      <p:sp>
        <p:nvSpPr>
          <p:cNvPr id="94515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6BFBFA-D89A-4820-8218-4C4BA6311DBC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101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707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629CBEB-B83A-4BAB-8A18-772751488730}" type="datetime1">
              <a:rPr lang="en-US" smtClean="0"/>
              <a:pPr>
                <a:defRPr/>
              </a:pPr>
              <a:t>12/01/2020</a:t>
            </a:fld>
            <a:endParaRPr lang="en-US" dirty="0"/>
          </a:p>
        </p:txBody>
      </p:sp>
      <p:sp>
        <p:nvSpPr>
          <p:cNvPr id="482308" name="Rectangle 7"/>
          <p:cNvSpPr txBox="1">
            <a:spLocks noGrp="1" noChangeArrowheads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F19F58-DC34-41D3-A4A6-EDE8B32AE3F8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23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4213"/>
            <a:ext cx="6097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23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4336"/>
            <a:ext cx="5029618" cy="4113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4727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82648"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68601" indent="-295871" defTabSz="482648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83480" indent="-236366" defTabSz="482648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56211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130595" indent="-236366" defTabSz="482648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60663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3082668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558705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4034742" indent="-236366" defTabSz="48264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63642" algn="l"/>
                <a:tab pos="1530590" algn="l"/>
                <a:tab pos="2294232" algn="l"/>
                <a:tab pos="306118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fld id="{B365ED2D-F95E-4ED3-B4B3-BFE8EDF24C50}" type="slidenum">
              <a:rPr lang="en-US" altLang="en-US"/>
              <a:pPr>
                <a:spcBef>
                  <a:spcPct val="0"/>
                </a:spcBef>
                <a:buClr>
                  <a:srgbClr val="000000"/>
                </a:buClr>
                <a:buFont typeface="Arial" panose="020B0604020202020204" pitchFamily="34" charset="0"/>
                <a:buNone/>
              </a:pPr>
              <a:t>104</a:t>
            </a:fld>
            <a:endParaRPr lang="en-US" altLang="en-US" dirty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196009" y="719512"/>
            <a:ext cx="4924840" cy="35992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085" tIns="48043" rIns="96085" bIns="48043" anchor="ctr"/>
          <a:lstStyle>
            <a:lvl1pPr>
              <a:spcBef>
                <a:spcPct val="30000"/>
              </a:spcBef>
              <a:buClr>
                <a:srgbClr val="C00000"/>
              </a:buClr>
              <a:buSzPct val="100000"/>
              <a:buFont typeface="Calibri" panose="020F0502020204030204" pitchFamily="34" charset="0"/>
              <a:buChar char="●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32946A"/>
              </a:buClr>
              <a:buSzPct val="70000"/>
              <a:buFont typeface="Wingdings" panose="05000000000000000000" pitchFamily="2" charset="2"/>
              <a:buChar char="n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buClr>
                <a:srgbClr val="2D2DB9"/>
              </a:buClr>
              <a:buSzPct val="70000"/>
              <a:buFont typeface="Wingdings" panose="05000000000000000000" pitchFamily="2" charset="2"/>
              <a:buChar char="®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Font typeface="Verdana" panose="020B0604030504040204" pitchFamily="34" charset="0"/>
              <a:buNone/>
            </a:pPr>
            <a:endParaRPr lang="en-US" altLang="en-US" sz="1900" dirty="0">
              <a:solidFill>
                <a:schemeClr val="bg1"/>
              </a:solidFill>
            </a:endParaRPr>
          </a:p>
        </p:txBody>
      </p:sp>
      <p:sp>
        <p:nvSpPr>
          <p:cNvPr id="33796" name="Text Box 2"/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Bef>
                <a:spcPts val="482"/>
              </a:spcBef>
              <a:buNone/>
              <a:tabLst>
                <a:tab pos="0" algn="l"/>
                <a:tab pos="479342" algn="l"/>
                <a:tab pos="958685" algn="l"/>
                <a:tab pos="1439681" algn="l"/>
                <a:tab pos="1919023" algn="l"/>
                <a:tab pos="2401671" algn="l"/>
                <a:tab pos="2881014" algn="l"/>
                <a:tab pos="3362009" algn="l"/>
                <a:tab pos="3841351" algn="l"/>
                <a:tab pos="4322347" algn="l"/>
                <a:tab pos="4803342" algn="l"/>
                <a:tab pos="5282684" algn="l"/>
                <a:tab pos="5763680" algn="l"/>
                <a:tab pos="6243023" algn="l"/>
                <a:tab pos="6724018" algn="l"/>
                <a:tab pos="7205013" algn="l"/>
                <a:tab pos="7686008" algn="l"/>
                <a:tab pos="8165351" algn="l"/>
                <a:tab pos="8646347" algn="l"/>
                <a:tab pos="9125689" algn="l"/>
                <a:tab pos="9608337" algn="l"/>
              </a:tabLst>
            </a:pPr>
            <a:endParaRPr lang="en-US" altLang="en-US" dirty="0"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39961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0914" indent="-28112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4483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4277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4070" indent="-22489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3863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23657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73450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23244" indent="-22489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4D6E75C8-A7F5-440D-B254-ACA568F54382}" type="datetime1">
              <a:rPr lang="en-US" smtClean="0"/>
              <a:pPr>
                <a:defRPr/>
              </a:pPr>
              <a:t>12/01/2020</a:t>
            </a:fld>
            <a:endParaRPr lang="en-US" dirty="0"/>
          </a:p>
        </p:txBody>
      </p:sp>
      <p:sp>
        <p:nvSpPr>
          <p:cNvPr id="484356" name="Rectangle 7"/>
          <p:cNvSpPr txBox="1">
            <a:spLocks noGrp="1" noChangeArrowheads="1"/>
          </p:cNvSpPr>
          <p:nvPr/>
        </p:nvSpPr>
        <p:spPr bwMode="auto">
          <a:xfrm>
            <a:off x="3885313" y="8685552"/>
            <a:ext cx="2971121" cy="45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57" tIns="46179" rIns="92357" bIns="4617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9EE7199-D831-490F-AF4F-34F9AA67E7EB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43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4213"/>
            <a:ext cx="6097588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43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91" y="4344336"/>
            <a:ext cx="5029618" cy="41135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1800" dirty="0">
                <a:cs typeface="Arial" panose="020B0604020202020204" pitchFamily="34" charset="0"/>
              </a:rPr>
              <a:t> Explain that “tax free” means never having to pay tax; “tax deferred” means you can put off paying the tax, but you must pay tax in the future</a:t>
            </a:r>
          </a:p>
        </p:txBody>
      </p:sp>
    </p:spTree>
    <p:extLst>
      <p:ext uri="{BB962C8B-B14F-4D97-AF65-F5344CB8AC3E}">
        <p14:creationId xmlns:p14="http://schemas.microsoft.com/office/powerpoint/2010/main" val="113217035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04850" y="922338"/>
            <a:ext cx="5905500" cy="3322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1147" y="4567237"/>
            <a:ext cx="5057987" cy="36887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8369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None/>
            </a:pPr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C0631-5CCB-4E03-ABA8-3BD1C9E8C2C2}" type="slidenum">
              <a:rPr lang="en-US" altLang="en-US" smtClean="0"/>
              <a:pPr>
                <a:defRPr/>
              </a:pPr>
              <a:t>107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844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04850" y="922338"/>
            <a:ext cx="5905500" cy="3322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1147" y="4567237"/>
            <a:ext cx="5057987" cy="36887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853664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b="1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buClr>
                <a:srgbClr val="008000"/>
              </a:buClr>
              <a:buSzPct val="70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®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C9D9A7-6A52-4E98-B917-621243E450E8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108</a:t>
            </a:fld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343538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Cambria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58184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1490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24796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08102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8A2374-5375-4C73-8613-2778F9CCD561}" type="slidenum">
              <a:rPr lang="en-US" altLang="en-US" smtClean="0"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110</a:t>
            </a:fld>
            <a:endParaRPr lang="en-US" altLang="en-US" dirty="0">
              <a:cs typeface="Arial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060008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Cambria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58184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1490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24796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08102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8A2374-5375-4C73-8613-2778F9CCD561}" type="slidenum">
              <a:rPr lang="en-US" altLang="en-US" smtClean="0"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111</a:t>
            </a:fld>
            <a:endParaRPr lang="en-US" altLang="en-US" dirty="0">
              <a:cs typeface="Arial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881670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Cambria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58184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1490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24796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08102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8A2374-5375-4C73-8613-2778F9CCD561}" type="slidenum">
              <a:rPr lang="en-US" altLang="en-US" smtClean="0"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112</a:t>
            </a:fld>
            <a:endParaRPr lang="en-US" altLang="en-US" dirty="0">
              <a:cs typeface="Arial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983725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Cambria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58184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1490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24796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08102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8A2374-5375-4C73-8613-2778F9CCD561}" type="slidenum">
              <a:rPr lang="en-US" altLang="en-US" smtClean="0"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113</a:t>
            </a:fld>
            <a:endParaRPr lang="en-US" altLang="en-US" dirty="0">
              <a:cs typeface="Arial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278494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Cambria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58184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1490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24796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08102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8A2374-5375-4C73-8613-2778F9CCD561}" type="slidenum">
              <a:rPr lang="en-US" altLang="en-US" smtClean="0"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114</a:t>
            </a:fld>
            <a:endParaRPr lang="en-US" altLang="en-US" dirty="0">
              <a:cs typeface="Arial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08074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Cambria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58184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1490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24796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08102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8A2374-5375-4C73-8613-2778F9CCD561}" type="slidenum">
              <a:rPr lang="en-US" altLang="en-US" smtClean="0"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116</a:t>
            </a:fld>
            <a:endParaRPr lang="en-US" altLang="en-US" dirty="0">
              <a:cs typeface="Arial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791280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Cambria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58184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1490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24796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08102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8A2374-5375-4C73-8613-2778F9CCD561}" type="slidenum">
              <a:rPr lang="en-US" altLang="en-US" smtClean="0"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117</a:t>
            </a:fld>
            <a:endParaRPr lang="en-US" altLang="en-US" dirty="0">
              <a:cs typeface="Arial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017192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Cambria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58184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1490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24796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08102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8A2374-5375-4C73-8613-2778F9CCD561}" type="slidenum">
              <a:rPr lang="en-US" altLang="en-US" smtClean="0"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118</a:t>
            </a:fld>
            <a:endParaRPr lang="en-US" altLang="en-US" dirty="0">
              <a:cs typeface="Arial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9014363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None/>
            </a:pPr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C0631-5CCB-4E03-ABA8-3BD1C9E8C2C2}" type="slidenum">
              <a:rPr lang="en-US" altLang="en-US" smtClean="0"/>
              <a:pPr>
                <a:defRPr/>
              </a:pPr>
              <a:t>119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5746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04850" y="922338"/>
            <a:ext cx="5905500" cy="3322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1147" y="4567237"/>
            <a:ext cx="5057987" cy="36887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316503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Cambria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58184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1490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24796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08102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765235" algn="l"/>
                <a:tab pos="1530469" algn="l"/>
                <a:tab pos="2295704" algn="l"/>
                <a:tab pos="3060939" algn="l"/>
              </a:tabLst>
              <a:defRPr/>
            </a:pPr>
            <a:fld id="{748A2374-5375-4C73-8613-2778F9CCD561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itchFamily="18" charset="0"/>
                <a:ea typeface="+mn-ea"/>
                <a:cs typeface="Arial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765235" algn="l"/>
                  <a:tab pos="1530469" algn="l"/>
                  <a:tab pos="2295704" algn="l"/>
                  <a:tab pos="3060939" algn="l"/>
                </a:tabLst>
                <a:defRPr/>
              </a:pPr>
              <a:t>120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itchFamily="18" charset="0"/>
              <a:ea typeface="+mn-ea"/>
              <a:cs typeface="Arial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555514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Cambria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58184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1490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24796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08102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8A2374-5375-4C73-8613-2778F9CCD561}" type="slidenum">
              <a:rPr lang="en-US" altLang="en-US" smtClean="0"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121</a:t>
            </a:fld>
            <a:endParaRPr lang="en-US" altLang="en-US" dirty="0">
              <a:cs typeface="Arial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213793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Cambria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58184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1490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24796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08102" indent="-241653" defTabSz="48330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5235" algn="l"/>
                <a:tab pos="1530469" algn="l"/>
                <a:tab pos="2295704" algn="l"/>
                <a:tab pos="306093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48A2374-5375-4C73-8613-2778F9CCD561}" type="slidenum">
              <a:rPr lang="en-US" altLang="en-US" smtClean="0"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122</a:t>
            </a:fld>
            <a:endParaRPr lang="en-US" altLang="en-US" dirty="0">
              <a:cs typeface="Arial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157479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b="1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C00000"/>
              </a:buClr>
              <a:buFont typeface="Calibri" panose="020F0502020204030204" pitchFamily="34" charset="0"/>
              <a:buChar char="●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spcBef>
                <a:spcPct val="30000"/>
              </a:spcBef>
              <a:buClr>
                <a:srgbClr val="008000"/>
              </a:buClr>
              <a:buSzPct val="70000"/>
              <a:buFont typeface="Wingdings" panose="05000000000000000000" pitchFamily="2" charset="2"/>
              <a:buChar char="n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spcBef>
                <a:spcPct val="3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®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spcBef>
                <a:spcPct val="3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spcBef>
                <a:spcPct val="30000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CC9D9A7-6A52-4E98-B917-621243E450E8}" type="slidenum">
              <a:rPr lang="en-US" altLang="en-US" smtClean="0"/>
              <a:pPr>
                <a:spcBef>
                  <a:spcPct val="0"/>
                </a:spcBef>
                <a:buClrTx/>
                <a:buFontTx/>
                <a:buNone/>
              </a:pPr>
              <a:t>123</a:t>
            </a:fld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160087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5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94515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8E90983-0155-4FF0-8519-F7E1377467E6}" type="datetime1">
              <a:rPr lang="en-US" smtClean="0"/>
              <a:t>12/01/2020</a:t>
            </a:fld>
            <a:endParaRPr lang="en-US" dirty="0"/>
          </a:p>
        </p:txBody>
      </p:sp>
      <p:sp>
        <p:nvSpPr>
          <p:cNvPr id="94515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6BFBFA-D89A-4820-8218-4C4BA6311DBC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126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0251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60747" algn="l"/>
                <a:tab pos="1521493" algn="l"/>
                <a:tab pos="2282240" algn="l"/>
                <a:tab pos="3042986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760747" algn="l"/>
                <a:tab pos="1521493" algn="l"/>
                <a:tab pos="2282240" algn="l"/>
                <a:tab pos="3042986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760747" algn="l"/>
                <a:tab pos="1521493" algn="l"/>
                <a:tab pos="2282240" algn="l"/>
                <a:tab pos="3042986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760747" algn="l"/>
                <a:tab pos="1521493" algn="l"/>
                <a:tab pos="2282240" algn="l"/>
                <a:tab pos="3042986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760747" algn="l"/>
                <a:tab pos="1521493" algn="l"/>
                <a:tab pos="2282240" algn="l"/>
                <a:tab pos="3042986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42593" indent="-240236" defTabSz="480471" eaLnBrk="0" fontAlgn="base" hangingPunct="0">
              <a:spcBef>
                <a:spcPct val="0"/>
              </a:spcBef>
              <a:spcAft>
                <a:spcPct val="0"/>
              </a:spcAft>
              <a:tabLst>
                <a:tab pos="760747" algn="l"/>
                <a:tab pos="1521493" algn="l"/>
                <a:tab pos="2282240" algn="l"/>
                <a:tab pos="3042986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23065" indent="-240236" defTabSz="480471" eaLnBrk="0" fontAlgn="base" hangingPunct="0">
              <a:spcBef>
                <a:spcPct val="0"/>
              </a:spcBef>
              <a:spcAft>
                <a:spcPct val="0"/>
              </a:spcAft>
              <a:tabLst>
                <a:tab pos="760747" algn="l"/>
                <a:tab pos="1521493" algn="l"/>
                <a:tab pos="2282240" algn="l"/>
                <a:tab pos="3042986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03536" indent="-240236" defTabSz="480471" eaLnBrk="0" fontAlgn="base" hangingPunct="0">
              <a:spcBef>
                <a:spcPct val="0"/>
              </a:spcBef>
              <a:spcAft>
                <a:spcPct val="0"/>
              </a:spcAft>
              <a:tabLst>
                <a:tab pos="760747" algn="l"/>
                <a:tab pos="1521493" algn="l"/>
                <a:tab pos="2282240" algn="l"/>
                <a:tab pos="3042986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84008" indent="-240236" defTabSz="480471" eaLnBrk="0" fontAlgn="base" hangingPunct="0">
              <a:spcBef>
                <a:spcPct val="0"/>
              </a:spcBef>
              <a:spcAft>
                <a:spcPct val="0"/>
              </a:spcAft>
              <a:tabLst>
                <a:tab pos="760747" algn="l"/>
                <a:tab pos="1521493" algn="l"/>
                <a:tab pos="2282240" algn="l"/>
                <a:tab pos="3042986" algn="l"/>
              </a:tabLst>
              <a:defRPr sz="17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759CCD-D6A5-41C4-B7D1-0F46B4167AA3}" type="slidenum">
              <a:rPr lang="en-US" altLang="en-US" sz="13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127</a:t>
            </a:fld>
            <a:endParaRPr lang="en-US" altLang="en-US" sz="13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3161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CEE3AE-188C-4664-BDD2-03CAB46821EF}" type="slidenum">
              <a:rPr lang="en-US" altLang="en-US" smtClean="0"/>
              <a:pPr>
                <a:defRPr/>
              </a:pPr>
              <a:t>129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807711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5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94515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8E90983-0155-4FF0-8519-F7E1377467E6}" type="datetime1">
              <a:rPr lang="en-US" smtClean="0"/>
              <a:t>12/01/2020</a:t>
            </a:fld>
            <a:endParaRPr lang="en-US" dirty="0"/>
          </a:p>
        </p:txBody>
      </p:sp>
      <p:sp>
        <p:nvSpPr>
          <p:cNvPr id="94515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6BFBFA-D89A-4820-8218-4C4BA6311DBC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130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13101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5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94515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E8E90983-0155-4FF0-8519-F7E1377467E6}" type="datetime1">
              <a:rPr lang="en-US" smtClean="0"/>
              <a:t>12/01/2020</a:t>
            </a:fld>
            <a:endParaRPr lang="en-US" dirty="0"/>
          </a:p>
        </p:txBody>
      </p:sp>
      <p:sp>
        <p:nvSpPr>
          <p:cNvPr id="945158" name="Slide Number Placeholder 3"/>
          <p:cNvSpPr txBox="1">
            <a:spLocks noGrp="1"/>
          </p:cNvSpPr>
          <p:nvPr/>
        </p:nvSpPr>
        <p:spPr bwMode="auto">
          <a:xfrm>
            <a:off x="3940175" y="8842375"/>
            <a:ext cx="30130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878" tIns="46939" rIns="93878" bIns="4693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6BFBFA-D89A-4820-8218-4C4BA6311DBC}" type="slidenum">
              <a:rPr lang="en-US" altLang="en-US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</a:pPr>
              <a:t>133</a:t>
            </a:fld>
            <a:endParaRPr lang="en-US" altLang="en-US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49595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None/>
            </a:pPr>
            <a:endParaRPr lang="en-US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AC0631-5CCB-4E03-ABA8-3BD1C9E8C2C2}" type="slidenum">
              <a:rPr lang="en-US" altLang="en-US" smtClean="0"/>
              <a:pPr>
                <a:defRPr/>
              </a:pPr>
              <a:t>134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461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7670"/>
            <a:ext cx="12192000" cy="1327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3" y="1218977"/>
            <a:ext cx="8799444" cy="3901440"/>
          </a:xfrm>
          <a:prstGeom prst="rect">
            <a:avLst/>
          </a:prstGeom>
          <a:solidFill>
            <a:srgbClr val="CF2124"/>
          </a:solidFill>
          <a:ln>
            <a:solidFill>
              <a:srgbClr val="CF21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503" y="3697339"/>
            <a:ext cx="6966440" cy="111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" y="5056020"/>
            <a:ext cx="8799444" cy="86815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2" y="5056019"/>
            <a:ext cx="8799444" cy="86815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56" y="1875512"/>
            <a:ext cx="6970533" cy="1219200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5080552"/>
            <a:ext cx="8802624" cy="79733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0FBC534-17C0-4222-AADE-7C7F79088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08313" y="6265305"/>
            <a:ext cx="1333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6D7AF6E-738D-4097-8AA1-592F35F8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6B0EE7E-6ABF-45F2-862B-59DFDDA07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71C609-0F0D-4841-9F2F-030B3379F10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034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8941" y="6265305"/>
            <a:ext cx="518079" cy="365125"/>
          </a:xfrm>
        </p:spPr>
        <p:txBody>
          <a:bodyPr/>
          <a:lstStyle/>
          <a:p>
            <a:pPr>
              <a:defRPr/>
            </a:pPr>
            <a:fld id="{0C71C609-0F0D-4841-9F2F-030B3379F10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17670"/>
            <a:ext cx="12192000" cy="1228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0" y="-17670"/>
            <a:ext cx="12192000" cy="14716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 rot="16200000">
            <a:off x="-2828541" y="2810564"/>
            <a:ext cx="6876288" cy="1219200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 rot="16200000">
            <a:off x="-2255517" y="2278380"/>
            <a:ext cx="5730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1815" y="6132291"/>
            <a:ext cx="315576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 rot="5400000">
            <a:off x="-2179072" y="3380298"/>
            <a:ext cx="6876288" cy="79733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0214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ve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38202" y="4124158"/>
            <a:ext cx="10487527" cy="182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838202" y="2141661"/>
            <a:ext cx="10487527" cy="18288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5ACC83-C344-4334-B345-CA1BBD249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08313" y="6265305"/>
            <a:ext cx="1333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8F7A3F-7EFA-4EEC-873E-A09A29F8C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860A263-847E-4766-B6B1-F26F09184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71C609-0F0D-4841-9F2F-030B3379F10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7935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7670"/>
            <a:ext cx="12192000" cy="1327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3" y="1218977"/>
            <a:ext cx="8799444" cy="3901440"/>
          </a:xfrm>
          <a:prstGeom prst="rect">
            <a:avLst/>
          </a:prstGeom>
          <a:solidFill>
            <a:srgbClr val="CF2124"/>
          </a:solidFill>
          <a:ln>
            <a:solidFill>
              <a:srgbClr val="CF21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503" y="3697339"/>
            <a:ext cx="6966440" cy="111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" y="5056020"/>
            <a:ext cx="8799444" cy="86815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2" y="5056019"/>
            <a:ext cx="8799444" cy="86815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56" y="1875512"/>
            <a:ext cx="6970533" cy="1219200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5080552"/>
            <a:ext cx="8802624" cy="79733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0FBC534-17C0-4222-AADE-7C7F79088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08313" y="6265305"/>
            <a:ext cx="1333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6D7AF6E-738D-4097-8AA1-592F35F8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6B0EE7E-6ABF-45F2-862B-59DFDDA07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71C609-0F0D-4841-9F2F-030B3379F10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0325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7670"/>
            <a:ext cx="12192000" cy="1327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2" y="1752600"/>
            <a:ext cx="12191997" cy="1524000"/>
          </a:xfrm>
          <a:prstGeom prst="rect">
            <a:avLst/>
          </a:prstGeom>
          <a:solidFill>
            <a:srgbClr val="CF2124"/>
          </a:solidFill>
          <a:ln>
            <a:solidFill>
              <a:srgbClr val="CF21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6502" y="3697339"/>
            <a:ext cx="10284897" cy="111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914456" y="1875512"/>
            <a:ext cx="10286944" cy="1219200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0FBC534-17C0-4222-AADE-7C7F79088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08313" y="6265305"/>
            <a:ext cx="1333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6D7AF6E-738D-4097-8AA1-592F35F8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6B0EE7E-6ABF-45F2-862B-59DFDDA07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71C609-0F0D-4841-9F2F-030B3379F10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2793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4pPr marL="1944688" indent="-227013">
              <a:defRPr/>
            </a:lvl4pPr>
            <a:lvl5pPr marL="2397125" indent="-227013"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2777EEB-671D-46C7-BE06-6AACE943B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08313" y="6265305"/>
            <a:ext cx="1333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B101F8C-20C6-48F8-B9D4-05A3F4250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55A77E5-43A5-434A-9B37-8D795097B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71C609-0F0D-4841-9F2F-030B3379F10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4077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76C80-3929-4771-A23C-9F9CC74EC15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282700" y="1754188"/>
            <a:ext cx="4663440" cy="4022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396039" y="1754188"/>
            <a:ext cx="4663440" cy="4022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70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800">
          <p15:clr>
            <a:srgbClr val="FBAE40"/>
          </p15:clr>
        </p15:guide>
        <p15:guide id="8" pos="6944">
          <p15:clr>
            <a:srgbClr val="FBAE40"/>
          </p15:clr>
        </p15:guide>
        <p15:guide id="9" orient="horz" pos="828">
          <p15:clr>
            <a:srgbClr val="FBAE40"/>
          </p15:clr>
        </p15:guide>
        <p15:guide id="10" pos="1067">
          <p15:clr>
            <a:srgbClr val="FBAE40"/>
          </p15:clr>
        </p15:guide>
        <p15:guide id="11" pos="92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000" y="1535114"/>
            <a:ext cx="466344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616" y="1535114"/>
            <a:ext cx="4663440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A8DBD-CFCB-446C-B8A6-1CA89989616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70001" y="2174876"/>
            <a:ext cx="4664075" cy="37798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408616" y="2174876"/>
            <a:ext cx="4663440" cy="37798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7120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38205" y="4114800"/>
            <a:ext cx="10492873" cy="18288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38205" y="1752600"/>
            <a:ext cx="10492873" cy="22177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89C4C11-F6BF-449E-B432-1002EDEA9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08313" y="6265305"/>
            <a:ext cx="1333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1D1D2E6-12E6-4DB9-BE31-DE2C0B6BC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2B8A865-8A0B-4AA8-A5A9-D1D8E1169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71C609-0F0D-4841-9F2F-030B3379F10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0520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78833" y="1761434"/>
            <a:ext cx="9753600" cy="22212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278467" y="4108451"/>
            <a:ext cx="9753600" cy="17801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A5B7494-2933-4BD6-AC6A-2829F425BE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08313" y="6265305"/>
            <a:ext cx="1333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2BF282B-6D54-4CA6-A232-C11E0F11A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8110B43-CEF2-45E2-BBC8-430AB67C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71C609-0F0D-4841-9F2F-030B3379F10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2200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E3000-1FE7-4597-BE23-A1AC10F0DE0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9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800">
          <p15:clr>
            <a:srgbClr val="FBAE40"/>
          </p15:clr>
        </p15:guide>
        <p15:guide id="8" pos="6944">
          <p15:clr>
            <a:srgbClr val="FBAE40"/>
          </p15:clr>
        </p15:guide>
        <p15:guide id="9" orient="horz" pos="828">
          <p15:clr>
            <a:srgbClr val="FBAE40"/>
          </p15:clr>
        </p15:guide>
        <p15:guide id="10" pos="1067">
          <p15:clr>
            <a:srgbClr val="FBAE40"/>
          </p15:clr>
        </p15:guide>
        <p15:guide id="11" pos="92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7670"/>
            <a:ext cx="12192000" cy="1327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2" y="1752600"/>
            <a:ext cx="12191997" cy="1524000"/>
          </a:xfrm>
          <a:prstGeom prst="rect">
            <a:avLst/>
          </a:prstGeom>
          <a:solidFill>
            <a:srgbClr val="CF2124"/>
          </a:solidFill>
          <a:ln>
            <a:solidFill>
              <a:srgbClr val="CF21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6502" y="3697339"/>
            <a:ext cx="10284897" cy="111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Section subtitle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914456" y="1875512"/>
            <a:ext cx="10286944" cy="1219200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0FBC534-17C0-4222-AADE-7C7F79088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08313" y="6265305"/>
            <a:ext cx="1333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6D7AF6E-738D-4097-8AA1-592F35F8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6B0EE7E-6ABF-45F2-862B-59DFDDA07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71C609-0F0D-4841-9F2F-030B3379F10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4280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2D7E6-FB69-44F1-8A56-928FF0B4A47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17670"/>
            <a:ext cx="12192000" cy="1228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0" y="-17670"/>
            <a:ext cx="12192000" cy="15258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69261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8941" y="6265305"/>
            <a:ext cx="518079" cy="365125"/>
          </a:xfrm>
        </p:spPr>
        <p:txBody>
          <a:bodyPr/>
          <a:lstStyle/>
          <a:p>
            <a:pPr>
              <a:defRPr/>
            </a:pPr>
            <a:fld id="{0C71C609-0F0D-4841-9F2F-030B3379F10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17670"/>
            <a:ext cx="12192000" cy="1228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0" y="-17670"/>
            <a:ext cx="12192000" cy="14716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 rot="16200000">
            <a:off x="-2828541" y="2810564"/>
            <a:ext cx="6876288" cy="1219200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 rot="16200000">
            <a:off x="-2255517" y="2278380"/>
            <a:ext cx="5730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1815" y="6132291"/>
            <a:ext cx="315576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 rot="5400000">
            <a:off x="-2179072" y="3380298"/>
            <a:ext cx="6876288" cy="79733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82747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ver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38202" y="4124158"/>
            <a:ext cx="10487527" cy="182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838202" y="2141661"/>
            <a:ext cx="10487527" cy="18288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5ACC83-C344-4334-B345-CA1BBD2494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08313" y="6265305"/>
            <a:ext cx="1333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8F7A3F-7EFA-4EEC-873E-A09A29F8C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860A263-847E-4766-B6B1-F26F09184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71C609-0F0D-4841-9F2F-030B3379F10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161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4pPr marL="1944688" indent="-227013">
              <a:defRPr/>
            </a:lvl4pPr>
            <a:lvl5pPr marL="2397125" indent="-227013"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2777EEB-671D-46C7-BE06-6AACE943B2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08313" y="6265305"/>
            <a:ext cx="1333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B101F8C-20C6-48F8-B9D4-05A3F4250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55A77E5-43A5-434A-9B37-8D795097B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71C609-0F0D-4841-9F2F-030B3379F10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248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76C80-3929-4771-A23C-9F9CC74EC15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282700" y="1754188"/>
            <a:ext cx="4663440" cy="4022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396039" y="1754188"/>
            <a:ext cx="4663440" cy="4022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55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800" userDrawn="1">
          <p15:clr>
            <a:srgbClr val="FBAE40"/>
          </p15:clr>
        </p15:guide>
        <p15:guide id="8" pos="6944" userDrawn="1">
          <p15:clr>
            <a:srgbClr val="FBAE40"/>
          </p15:clr>
        </p15:guide>
        <p15:guide id="9" orient="horz" pos="828" userDrawn="1">
          <p15:clr>
            <a:srgbClr val="FBAE40"/>
          </p15:clr>
        </p15:guide>
        <p15:guide id="10" pos="1067" userDrawn="1">
          <p15:clr>
            <a:srgbClr val="FBAE40"/>
          </p15:clr>
        </p15:guide>
        <p15:guide id="11" pos="925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000" y="1535114"/>
            <a:ext cx="466344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616" y="1535114"/>
            <a:ext cx="4663440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A8DBD-CFCB-446C-B8A6-1CA89989616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70001" y="2174876"/>
            <a:ext cx="4664075" cy="37798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408616" y="2174876"/>
            <a:ext cx="4663440" cy="37798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8380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38205" y="4114800"/>
            <a:ext cx="10492873" cy="18288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38205" y="1752600"/>
            <a:ext cx="10492873" cy="22177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89C4C11-F6BF-449E-B432-1002EDEA9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08313" y="6265305"/>
            <a:ext cx="1333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1D1D2E6-12E6-4DB9-BE31-DE2C0B6BC0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2B8A865-8A0B-4AA8-A5A9-D1D8E1169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71C609-0F0D-4841-9F2F-030B3379F10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244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78833" y="1761434"/>
            <a:ext cx="9753600" cy="22212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278467" y="4108451"/>
            <a:ext cx="9753600" cy="17801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A5B7494-2933-4BD6-AC6A-2829F425BE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08313" y="6265305"/>
            <a:ext cx="1333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2BF282B-6D54-4CA6-A232-C11E0F11A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8110B43-CEF2-45E2-BBC8-430AB67C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71C609-0F0D-4841-9F2F-030B3379F10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813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E3000-1FE7-4597-BE23-A1AC10F0DE0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270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800" userDrawn="1">
          <p15:clr>
            <a:srgbClr val="FBAE40"/>
          </p15:clr>
        </p15:guide>
        <p15:guide id="8" pos="6944" userDrawn="1">
          <p15:clr>
            <a:srgbClr val="FBAE40"/>
          </p15:clr>
        </p15:guide>
        <p15:guide id="9" orient="horz" pos="828" userDrawn="1">
          <p15:clr>
            <a:srgbClr val="FBAE40"/>
          </p15:clr>
        </p15:guide>
        <p15:guide id="10" pos="1067" userDrawn="1">
          <p15:clr>
            <a:srgbClr val="FBAE40"/>
          </p15:clr>
        </p15:guide>
        <p15:guide id="11" pos="92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2D7E6-FB69-44F1-8A56-928FF0B4A47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17670"/>
            <a:ext cx="12192000" cy="1228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0" y="-17670"/>
            <a:ext cx="12192000" cy="15258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5395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8313" y="6265305"/>
            <a:ext cx="1333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71C609-0F0D-4841-9F2F-030B3379F10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1278833" y="1761433"/>
            <a:ext cx="97536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-9265"/>
            <a:ext cx="12192000" cy="1219200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3" y="28835"/>
            <a:ext cx="97513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0164" y="431029"/>
            <a:ext cx="315576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410164" y="431029"/>
            <a:ext cx="315576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0" y="1182571"/>
            <a:ext cx="12192000" cy="79733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2890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3" r:id="rId1"/>
    <p:sldLayoutId id="2147484515" r:id="rId2"/>
    <p:sldLayoutId id="2147484494" r:id="rId3"/>
    <p:sldLayoutId id="2147484495" r:id="rId4"/>
    <p:sldLayoutId id="2147484496" r:id="rId5"/>
    <p:sldLayoutId id="2147484516" r:id="rId6"/>
    <p:sldLayoutId id="2147484497" r:id="rId7"/>
    <p:sldLayoutId id="2147484498" r:id="rId8"/>
    <p:sldLayoutId id="2147484499" r:id="rId9"/>
    <p:sldLayoutId id="2147484500" r:id="rId10"/>
    <p:sldLayoutId id="2147484514" r:id="rId11"/>
  </p:sldLayoutIdLst>
  <p:hf hdr="0"/>
  <p:txStyles>
    <p:titleStyle>
      <a:lvl1pPr algn="l" defTabSz="457189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457189" rtl="0" eaLnBrk="1" latinLnBrk="0" hangingPunct="1">
        <a:spcBef>
          <a:spcPts val="1800"/>
        </a:spcBef>
        <a:buClr>
          <a:srgbClr val="CF2124"/>
        </a:buClr>
        <a:buSzPct val="70000"/>
        <a:buFont typeface="Wingdings" panose="05000000000000000000" pitchFamily="2" charset="2"/>
        <a:buChar char="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38138" algn="l" defTabSz="457189" rtl="0" eaLnBrk="1" latinLnBrk="0" hangingPunct="1">
        <a:spcBef>
          <a:spcPts val="900"/>
        </a:spcBef>
        <a:buClr>
          <a:srgbClr val="CF2124"/>
        </a:buClr>
        <a:buSzPct val="110000"/>
        <a:buFont typeface="Calibri" panose="020F0502020204030204" pitchFamily="34" charset="0"/>
        <a:buChar char="─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0" indent="-285750" algn="l" defTabSz="457189" rtl="0" eaLnBrk="1" latinLnBrk="0" hangingPunct="1">
        <a:spcBef>
          <a:spcPts val="600"/>
        </a:spcBef>
        <a:buClr>
          <a:srgbClr val="55493F"/>
        </a:buClr>
        <a:buSzPct val="110000"/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pos="1067" userDrawn="1">
          <p15:clr>
            <a:srgbClr val="F26B43"/>
          </p15:clr>
        </p15:guide>
        <p15:guide id="11" orient="horz" pos="1344" userDrawn="1">
          <p15:clr>
            <a:srgbClr val="F26B43"/>
          </p15:clr>
        </p15:guide>
        <p15:guide id="12" pos="683" userDrawn="1">
          <p15:clr>
            <a:srgbClr val="F26B43"/>
          </p15:clr>
        </p15:guide>
        <p15:guide id="13" orient="horz" pos="1056" userDrawn="1">
          <p15:clr>
            <a:srgbClr val="F26B43"/>
          </p15:clr>
        </p15:guide>
        <p15:guide id="14" orient="horz" pos="828" userDrawn="1">
          <p15:clr>
            <a:srgbClr val="F26B43"/>
          </p15:clr>
        </p15:guide>
        <p15:guide id="15" pos="8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8313" y="6265305"/>
            <a:ext cx="13338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71C609-0F0D-4841-9F2F-030B3379F10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1278833" y="1761433"/>
            <a:ext cx="97536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-9265"/>
            <a:ext cx="12192000" cy="1219200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3" y="28835"/>
            <a:ext cx="97513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0164" y="431029"/>
            <a:ext cx="315576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410164" y="431029"/>
            <a:ext cx="315576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0" y="1182571"/>
            <a:ext cx="12192000" cy="79733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7215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8" r:id="rId1"/>
    <p:sldLayoutId id="2147484519" r:id="rId2"/>
    <p:sldLayoutId id="2147484520" r:id="rId3"/>
    <p:sldLayoutId id="2147484521" r:id="rId4"/>
    <p:sldLayoutId id="2147484522" r:id="rId5"/>
    <p:sldLayoutId id="2147484523" r:id="rId6"/>
    <p:sldLayoutId id="2147484524" r:id="rId7"/>
    <p:sldLayoutId id="2147484525" r:id="rId8"/>
    <p:sldLayoutId id="2147484526" r:id="rId9"/>
    <p:sldLayoutId id="2147484527" r:id="rId10"/>
    <p:sldLayoutId id="2147484528" r:id="rId11"/>
  </p:sldLayoutIdLst>
  <p:hf hdr="0"/>
  <p:txStyles>
    <p:titleStyle>
      <a:lvl1pPr algn="l" defTabSz="457189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457189" rtl="0" eaLnBrk="1" latinLnBrk="0" hangingPunct="1">
        <a:spcBef>
          <a:spcPts val="1800"/>
        </a:spcBef>
        <a:buClr>
          <a:srgbClr val="CF2124"/>
        </a:buClr>
        <a:buSzPct val="70000"/>
        <a:buFont typeface="Wingdings" panose="05000000000000000000" pitchFamily="2" charset="2"/>
        <a:buChar char="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38138" algn="l" defTabSz="457189" rtl="0" eaLnBrk="1" latinLnBrk="0" hangingPunct="1">
        <a:spcBef>
          <a:spcPts val="900"/>
        </a:spcBef>
        <a:buClr>
          <a:srgbClr val="CF2124"/>
        </a:buClr>
        <a:buSzPct val="110000"/>
        <a:buFont typeface="Calibri" panose="020F0502020204030204" pitchFamily="34" charset="0"/>
        <a:buChar char="─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50" indent="-285750" algn="l" defTabSz="457189" rtl="0" eaLnBrk="1" latinLnBrk="0" hangingPunct="1">
        <a:spcBef>
          <a:spcPts val="600"/>
        </a:spcBef>
        <a:buClr>
          <a:srgbClr val="55493F"/>
        </a:buClr>
        <a:buSzPct val="110000"/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pos="1067">
          <p15:clr>
            <a:srgbClr val="F26B43"/>
          </p15:clr>
        </p15:guide>
        <p15:guide id="11" orient="horz" pos="1344">
          <p15:clr>
            <a:srgbClr val="F26B43"/>
          </p15:clr>
        </p15:guide>
        <p15:guide id="12" pos="683">
          <p15:clr>
            <a:srgbClr val="F26B43"/>
          </p15:clr>
        </p15:guide>
        <p15:guide id="13" orient="horz" pos="1056">
          <p15:clr>
            <a:srgbClr val="F26B43"/>
          </p15:clr>
        </p15:guide>
        <p15:guide id="14" orient="horz" pos="828">
          <p15:clr>
            <a:srgbClr val="F26B43"/>
          </p15:clr>
        </p15:guide>
        <p15:guide id="15" pos="8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8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8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9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7.png"/><Relationship Id="rId4" Type="http://schemas.microsoft.com/office/2007/relationships/hdphoto" Target="../media/hdphoto2.wdp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8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8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em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8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8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4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9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4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8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8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lwd.state.nj.us/labor/ui/content/1099G.html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Tom Andrews</a:t>
            </a:r>
            <a:endParaRPr lang="en-US" altLang="en-US" dirty="0">
              <a:cs typeface="Calibri"/>
            </a:endParaRP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14456" y="1905000"/>
            <a:ext cx="6970533" cy="1219200"/>
          </a:xfrm>
        </p:spPr>
        <p:txBody>
          <a:bodyPr/>
          <a:lstStyle/>
          <a:p>
            <a:r>
              <a:rPr lang="en-US" altLang="en-US" dirty="0"/>
              <a:t>Single Working Taxpayer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DFD69-B48E-4E28-8307-7BB9E7224CC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8C8C5-55A6-4E80-805F-109E3D1907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924F5-50A7-437F-B4B0-66ABBEB28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71C609-0F0D-4841-9F2F-030B3379F104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8696356"/>
      </p:ext>
    </p:extLst>
  </p:cSld>
  <p:clrMapOvr>
    <a:masterClrMapping/>
  </p:clrMapOvr>
  <p:transition spd="slow" advTm="42054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3" y="-33728"/>
            <a:ext cx="9751391" cy="1143000"/>
          </a:xfrm>
        </p:spPr>
        <p:txBody>
          <a:bodyPr>
            <a:normAutofit/>
          </a:bodyPr>
          <a:lstStyle/>
          <a:p>
            <a:r>
              <a:rPr lang="en-US" dirty="0"/>
              <a:t>NJ Filing Requirements – NJ 1040 Instructions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662849" y="1828800"/>
            <a:ext cx="8966197" cy="41269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2057400"/>
            <a:ext cx="2438400" cy="19389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NJ filing thresholds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are based on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filing status and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gross income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96200" y="3892254"/>
            <a:ext cx="3791935" cy="4154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Other reasons you should file NJ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5ACE38-D201-4582-8B2E-71C78735BE7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3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44"/>
    </mc:Choice>
    <mc:Fallback xmlns="">
      <p:transition spd="slow" advTm="81544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B904010-02E0-4F52-8F06-91A81DA0F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TSO – Traditional IRA Deduction on Schedule 1, Part II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295400" y="1541463"/>
            <a:ext cx="7924800" cy="4724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239000" y="3490012"/>
            <a:ext cx="184731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flipV="1">
            <a:off x="8686800" y="4767552"/>
            <a:ext cx="539144" cy="42219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9601200" y="4767552"/>
            <a:ext cx="236220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Transferred from IRA Deduction screen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9225944" y="4978647"/>
            <a:ext cx="337474" cy="721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601200" y="5754472"/>
            <a:ext cx="191680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Total of all Adjust-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ments</a:t>
            </a:r>
            <a:r>
              <a:rPr lang="en-US" b="1" dirty="0">
                <a:solidFill>
                  <a:srgbClr val="FF0000"/>
                </a:solidFill>
              </a:rPr>
              <a:t> to Income</a:t>
            </a:r>
          </a:p>
        </p:txBody>
      </p:sp>
      <p:sp>
        <p:nvSpPr>
          <p:cNvPr id="13" name="Oval 12"/>
          <p:cNvSpPr/>
          <p:nvPr/>
        </p:nvSpPr>
        <p:spPr>
          <a:xfrm>
            <a:off x="8686799" y="5867399"/>
            <a:ext cx="566057" cy="39790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cxnSpLocks/>
            <a:stCxn id="6" idx="1"/>
            <a:endCxn id="13" idx="6"/>
          </p:cNvCxnSpPr>
          <p:nvPr/>
        </p:nvCxnSpPr>
        <p:spPr>
          <a:xfrm flipH="1" flipV="1">
            <a:off x="9252856" y="6066352"/>
            <a:ext cx="348344" cy="11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051848"/>
      </p:ext>
    </p:extLst>
  </p:cSld>
  <p:clrMapOvr>
    <a:masterClrMapping/>
  </p:clrMapOvr>
  <p:transition advTm="41089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3906F-91A5-4581-88D1-7F9ABB323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101</a:t>
            </a:fld>
            <a:endParaRPr lang="en-US" dirty="0"/>
          </a:p>
        </p:txBody>
      </p:sp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TSO – Adjustments on Federal 1040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676400" y="1408113"/>
            <a:ext cx="6553200" cy="4892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val 9"/>
          <p:cNvSpPr/>
          <p:nvPr/>
        </p:nvSpPr>
        <p:spPr>
          <a:xfrm>
            <a:off x="7582644" y="5486401"/>
            <a:ext cx="8382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7622" y="5019586"/>
            <a:ext cx="2935997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Transferred from Schedule 1,</a:t>
            </a:r>
          </a:p>
          <a:p>
            <a:r>
              <a:rPr lang="en-US" b="1" dirty="0">
                <a:solidFill>
                  <a:srgbClr val="FF0000"/>
                </a:solidFill>
              </a:rPr>
              <a:t>Part II, total adjustments</a:t>
            </a:r>
          </a:p>
          <a:p>
            <a:r>
              <a:rPr lang="en-US" b="1" dirty="0">
                <a:solidFill>
                  <a:srgbClr val="FF0000"/>
                </a:solidFill>
              </a:rPr>
              <a:t>(includes Student Loan</a:t>
            </a:r>
          </a:p>
          <a:p>
            <a:r>
              <a:rPr lang="en-US" b="1" dirty="0">
                <a:solidFill>
                  <a:srgbClr val="FF0000"/>
                </a:solidFill>
              </a:rPr>
              <a:t>Interest and IRA Deduction)</a:t>
            </a:r>
          </a:p>
        </p:txBody>
      </p:sp>
      <p:cxnSp>
        <p:nvCxnSpPr>
          <p:cNvPr id="11" name="Straight Arrow Connector 10"/>
          <p:cNvCxnSpPr>
            <a:cxnSpLocks/>
            <a:stCxn id="8" idx="1"/>
            <a:endCxn id="10" idx="6"/>
          </p:cNvCxnSpPr>
          <p:nvPr/>
        </p:nvCxnSpPr>
        <p:spPr>
          <a:xfrm flipH="1">
            <a:off x="8420844" y="5619751"/>
            <a:ext cx="386778" cy="190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623398"/>
      </p:ext>
    </p:extLst>
  </p:cSld>
  <p:clrMapOvr>
    <a:masterClrMapping/>
  </p:clrMapOvr>
  <p:transition advTm="17090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Step 7</a:t>
            </a:r>
            <a:br>
              <a:rPr lang="en-US" dirty="0"/>
            </a:br>
            <a:r>
              <a:rPr lang="en-US" dirty="0"/>
              <a:t>Roth IRA Contribution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F4E434-D411-4A7D-8A7D-8D70520E878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820BBC-AC8A-41A2-B5A2-A38EDA688333}" type="slidenum">
              <a:rPr lang="en-US" altLang="en-US" smtClean="0"/>
              <a:pPr/>
              <a:t>102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420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26"/>
    </mc:Choice>
    <mc:Fallback xmlns="">
      <p:transition spd="slow" advTm="19426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3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dirty="0"/>
              <a:t>Can contribute to Roth IRA in two ways:</a:t>
            </a:r>
          </a:p>
          <a:p>
            <a:r>
              <a:rPr lang="en-US" altLang="en-US" dirty="0"/>
              <a:t> After-tax contributions (no deduction allowed)</a:t>
            </a:r>
          </a:p>
          <a:p>
            <a:pPr lvl="1"/>
            <a:r>
              <a:rPr lang="en-US" altLang="en-US" dirty="0"/>
              <a:t>No age limit for contributions, but must have earned income </a:t>
            </a:r>
          </a:p>
          <a:p>
            <a:pPr lvl="1"/>
            <a:r>
              <a:rPr lang="en-US" altLang="en-US" dirty="0"/>
              <a:t>Dollar limits on contributions same as for Traditional IRA ($6,000/$7,000 if age 50 or older)</a:t>
            </a:r>
          </a:p>
          <a:p>
            <a:r>
              <a:rPr lang="en-US" altLang="en-US" dirty="0"/>
              <a:t> Money converted from a Traditional to Roth IRA</a:t>
            </a:r>
          </a:p>
          <a:p>
            <a:pPr lvl="1"/>
            <a:r>
              <a:rPr lang="en-US" altLang="en-US" dirty="0"/>
              <a:t>No income limits for who can convert</a:t>
            </a:r>
          </a:p>
          <a:p>
            <a:pPr lvl="1"/>
            <a:r>
              <a:rPr lang="en-US" altLang="en-US" dirty="0"/>
              <a:t>Pay income tax when contribution is converted </a:t>
            </a: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Roth IRA Contributions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20E86-DE1B-4BAB-A3F7-99ACDEC0D5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4312"/>
      </p:ext>
    </p:extLst>
  </p:cSld>
  <p:clrMapOvr>
    <a:masterClrMapping/>
  </p:clrMapOvr>
  <p:transition advTm="124556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974FADDD-0353-45F1-AB55-E763F675BE5A}" type="slidenum">
              <a:rPr lang="en-US" altLang="en-US" smtClean="0"/>
              <a:pPr/>
              <a:t>104</a:t>
            </a:fld>
            <a:endParaRPr lang="en-US" altLang="en-US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sz="quarter" idx="12"/>
          </p:nvPr>
        </p:nvSpPr>
        <p:spPr>
          <a:xfrm>
            <a:off x="1278833" y="1524000"/>
            <a:ext cx="9753600" cy="4260793"/>
          </a:xfrm>
        </p:spPr>
        <p:txBody>
          <a:bodyPr>
            <a:normAutofit/>
          </a:bodyPr>
          <a:lstStyle/>
          <a:p>
            <a:r>
              <a:rPr lang="en-US" dirty="0"/>
              <a:t>Taxpayer has until the April due date of the return to make a Roth IRA contribution for the current tax year and still include it on this year’s return</a:t>
            </a:r>
          </a:p>
          <a:p>
            <a:pPr lvl="1"/>
            <a:r>
              <a:rPr lang="en-US" dirty="0"/>
              <a:t>Same as Traditional IRA</a:t>
            </a:r>
          </a:p>
          <a:p>
            <a:pPr lvl="1"/>
            <a:r>
              <a:rPr lang="en-US" dirty="0"/>
              <a:t>Ask taxpayer what year contribution is for</a:t>
            </a:r>
          </a:p>
          <a:p>
            <a:pPr lvl="1"/>
            <a:r>
              <a:rPr lang="en-US" dirty="0"/>
              <a:t>2019 contribution deadline extended to July 15, 2020 due to pandemic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Roth IRA Contributions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4CA3B-887E-45E9-BF34-DED533894C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19465"/>
      </p:ext>
    </p:extLst>
  </p:cSld>
  <p:clrMapOvr>
    <a:masterClrMapping/>
  </p:clrMapOvr>
  <p:transition spd="med" advTm="50554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1" name="Rectangle 3"/>
          <p:cNvSpPr>
            <a:spLocks noGrp="1" noChangeArrowheads="1"/>
          </p:cNvSpPr>
          <p:nvPr>
            <p:ph sz="quarter" idx="12"/>
          </p:nvPr>
        </p:nvSpPr>
        <p:spPr>
          <a:xfrm>
            <a:off x="1278833" y="1524000"/>
            <a:ext cx="9753600" cy="4800599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Contributions are after-tax</a:t>
            </a:r>
          </a:p>
          <a:p>
            <a:r>
              <a:rPr lang="en-US" altLang="en-US" dirty="0"/>
              <a:t>Earnings accumulate tax free (not just tax deferred like Traditional IRA)</a:t>
            </a:r>
          </a:p>
          <a:p>
            <a:r>
              <a:rPr lang="en-US" altLang="en-US" dirty="0"/>
              <a:t>Distributions are generally not taxable (neither contributions nor earnings)</a:t>
            </a:r>
          </a:p>
          <a:p>
            <a:pPr lvl="1"/>
            <a:r>
              <a:rPr lang="en-US" altLang="en-US" dirty="0"/>
              <a:t>Exception: Distribution within 5-yr qualifying period from date Roth IRA was first established may be subject to tax on earnings plus 10% early distribution penalty</a:t>
            </a:r>
          </a:p>
          <a:p>
            <a:r>
              <a:rPr lang="en-US" altLang="en-US" dirty="0"/>
              <a:t> No Required Minimum Distribution (RMD)</a:t>
            </a:r>
          </a:p>
          <a:p>
            <a:pPr lvl="1"/>
            <a:r>
              <a:rPr lang="en-US" altLang="en-US" dirty="0"/>
              <a:t>Amounts withdrawn from Roth IRA cannot be used to satisfy RMD for Traditional IRA</a:t>
            </a:r>
          </a:p>
          <a:p>
            <a:r>
              <a:rPr lang="en-US" altLang="en-US" dirty="0"/>
              <a:t>Rules for taxability of Roth distributions are the same for NJ as for Federal</a:t>
            </a:r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Roth IRA Rules  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FB5DFF-7CC5-4ACC-B5AC-CAADBC5F626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315425"/>
      </p:ext>
    </p:extLst>
  </p:cSld>
  <p:clrMapOvr>
    <a:masterClrMapping/>
  </p:clrMapOvr>
  <p:transition advTm="132052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Core Andrews TY2019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20BBC-AC8A-41A2-B5A2-A38EDA6883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06" name="Rectangle 9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751391" cy="1143000"/>
          </a:xfrm>
        </p:spPr>
        <p:txBody>
          <a:bodyPr>
            <a:normAutofit/>
          </a:bodyPr>
          <a:lstStyle/>
          <a:p>
            <a:r>
              <a:rPr lang="en-GB" altLang="en-US" dirty="0"/>
              <a:t>TSO – Entering Roth IRA Contribution</a:t>
            </a:r>
            <a:br>
              <a:rPr lang="en-GB" altLang="en-US" dirty="0"/>
            </a:br>
            <a:r>
              <a:rPr lang="en-GB" altLang="en-US" sz="2400" dirty="0"/>
              <a:t>Federal Section&gt;Deductions&gt;Credits&gt;Retirement Savings Credit</a:t>
            </a: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7581900" y="5486402"/>
            <a:ext cx="1371600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73" tIns="34286" rIns="68573" bIns="34286" anchor="ctr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164" y="1879522"/>
            <a:ext cx="3025636" cy="1785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No deduction for Roth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IRA contribution, but 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enter Into TSO;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May qualify for a Retire-</a:t>
            </a:r>
          </a:p>
          <a:p>
            <a:r>
              <a:rPr lang="en-US" sz="2200" b="1" dirty="0" err="1">
                <a:solidFill>
                  <a:srgbClr val="FF0000"/>
                </a:solidFill>
              </a:rPr>
              <a:t>ment</a:t>
            </a:r>
            <a:r>
              <a:rPr lang="en-US" sz="2200" b="1" dirty="0">
                <a:solidFill>
                  <a:srgbClr val="FF0000"/>
                </a:solidFill>
              </a:rPr>
              <a:t> Savings Credit</a:t>
            </a:r>
          </a:p>
        </p:txBody>
      </p:sp>
      <p:cxnSp>
        <p:nvCxnSpPr>
          <p:cNvPr id="9" name="Straight Arrow Connector 8"/>
          <p:cNvCxnSpPr>
            <a:endCxn id="13" idx="2"/>
          </p:cNvCxnSpPr>
          <p:nvPr/>
        </p:nvCxnSpPr>
        <p:spPr bwMode="auto">
          <a:xfrm>
            <a:off x="2895600" y="3664626"/>
            <a:ext cx="914400" cy="45017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3814997" y="1547931"/>
            <a:ext cx="5993486" cy="4419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Oval 12"/>
          <p:cNvSpPr/>
          <p:nvPr/>
        </p:nvSpPr>
        <p:spPr>
          <a:xfrm>
            <a:off x="3810000" y="3962400"/>
            <a:ext cx="8382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2FFF4-1EB4-41F9-BD9B-453B445B774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84802"/>
      </p:ext>
    </p:extLst>
  </p:cSld>
  <p:clrMapOvr>
    <a:masterClrMapping/>
  </p:clrMapOvr>
  <p:transition spd="slow" advTm="132588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Pause the slide show</a:t>
            </a:r>
          </a:p>
          <a:p>
            <a:r>
              <a:rPr lang="en-US" dirty="0"/>
              <a:t>Enter the Roth IRA Contribution into TSO (Step 7)</a:t>
            </a:r>
          </a:p>
          <a:p>
            <a:r>
              <a:rPr lang="en-US" dirty="0"/>
              <a:t>Check the Federal and NJ refund monitors</a:t>
            </a:r>
          </a:p>
          <a:p>
            <a:pPr lvl="1"/>
            <a:r>
              <a:rPr lang="en-US" dirty="0"/>
              <a:t>Federal refund monitor increased because the retirement savings credit went up due to the Roth IRA contribution</a:t>
            </a:r>
          </a:p>
          <a:p>
            <a:pPr lvl="1"/>
            <a:r>
              <a:rPr lang="en-US" dirty="0"/>
              <a:t>NJ refund monitor did not change because this credit does not impact the NJ return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TSO - Student Activity</a:t>
            </a:r>
            <a:br>
              <a:rPr lang="en-US" dirty="0"/>
            </a:br>
            <a:r>
              <a:rPr lang="en-GB" altLang="en-US" sz="2700" dirty="0"/>
              <a:t>Federal Section&gt;Deductions&gt;Credits&gt;Retirement Savings Credit</a:t>
            </a:r>
            <a:endParaRPr lang="en-US" sz="27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E9CFA-6D6F-427C-A5DD-71AF51F753E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71033"/>
      </p:ext>
    </p:extLst>
  </p:cSld>
  <p:clrMapOvr>
    <a:masterClrMapping/>
  </p:clrMapOvr>
  <p:transition advTm="51572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cs typeface="Calibri"/>
              </a:rPr>
              <a:t>Tom Andrews</a:t>
            </a: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Deductions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A9A6F3-943F-4937-9B2A-2B7A210AC2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25B5E-4919-46C9-AF56-79947959D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0CC6C-5603-416C-BC45-A5C29320A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71C609-0F0D-4841-9F2F-030B3379F104}" type="slidenum">
              <a:rPr lang="en-US" altLang="en-US" smtClean="0"/>
              <a:pPr>
                <a:defRPr/>
              </a:pPr>
              <a:t>108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592702"/>
      </p:ext>
    </p:extLst>
  </p:cSld>
  <p:clrMapOvr>
    <a:masterClrMapping/>
  </p:clrMapOvr>
  <p:transition spd="slow" advTm="19050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6E97F27F-78FB-46D3-BA67-317616989FD7}" type="slidenum">
              <a:rPr lang="en-US" altLang="en-US" smtClean="0"/>
              <a:pPr/>
              <a:t>109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1278833" y="1600200"/>
            <a:ext cx="97536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Deductions are subtractions from a taxpayer’s adjusted gross income (AGI)</a:t>
            </a:r>
          </a:p>
          <a:p>
            <a:r>
              <a:rPr lang="en-US" dirty="0"/>
              <a:t>Reduces amount of income tax to pay</a:t>
            </a:r>
          </a:p>
          <a:p>
            <a:r>
              <a:rPr lang="en-US" dirty="0"/>
              <a:t>Most taxpayers have a choice between:</a:t>
            </a:r>
          </a:p>
          <a:p>
            <a:pPr lvl="1"/>
            <a:r>
              <a:rPr lang="en-US" dirty="0"/>
              <a:t>Claiming standard deduction</a:t>
            </a:r>
          </a:p>
          <a:p>
            <a:pPr lvl="1"/>
            <a:r>
              <a:rPr lang="en-US" dirty="0"/>
              <a:t>Itemizing deductions</a:t>
            </a:r>
          </a:p>
          <a:p>
            <a:r>
              <a:rPr lang="en-US" dirty="0"/>
              <a:t>TSO automatically determines whether standard deduction or itemizing results in lower tax</a:t>
            </a: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Deductions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BFA596-76E8-4200-8730-86CB06A5A8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50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57"/>
    </mc:Choice>
    <mc:Fallback xmlns="">
      <p:transition spd="slow" advTm="4755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AE820BBC-AC8A-41A2-B5A2-A38EDA688333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2"/>
          </p:nvPr>
        </p:nvSpPr>
        <p:spPr>
          <a:xfrm>
            <a:off x="1219200" y="1371600"/>
            <a:ext cx="9753600" cy="4480560"/>
          </a:xfrm>
        </p:spPr>
        <p:txBody>
          <a:bodyPr>
            <a:normAutofit/>
          </a:bodyPr>
          <a:lstStyle/>
          <a:p>
            <a:r>
              <a:rPr lang="en-US" altLang="en-US" dirty="0"/>
              <a:t>Three main criteria used to determine taxpayer filing status:</a:t>
            </a:r>
          </a:p>
          <a:p>
            <a:pPr lvl="1"/>
            <a:r>
              <a:rPr lang="en-US" altLang="en-US" dirty="0"/>
              <a:t>Marital status on last day of tax year</a:t>
            </a:r>
          </a:p>
          <a:p>
            <a:pPr lvl="2"/>
            <a:r>
              <a:rPr lang="en-US" altLang="en-US" dirty="0"/>
              <a:t>Federal definition of “married” </a:t>
            </a:r>
          </a:p>
          <a:p>
            <a:pPr lvl="3"/>
            <a:r>
              <a:rPr lang="en-US" altLang="en-US" dirty="0"/>
              <a:t>Legal marriage under laws of any state or country</a:t>
            </a:r>
          </a:p>
          <a:p>
            <a:pPr lvl="3"/>
            <a:r>
              <a:rPr lang="en-US" altLang="en-US" dirty="0"/>
              <a:t>Does not include civil unions or registered domestic partners</a:t>
            </a:r>
          </a:p>
          <a:p>
            <a:pPr lvl="1"/>
            <a:r>
              <a:rPr lang="en-US" altLang="en-US" dirty="0"/>
              <a:t>Persons living in the home (may or may not be dependents) or supported by taxpayer</a:t>
            </a:r>
          </a:p>
          <a:p>
            <a:pPr lvl="1"/>
            <a:r>
              <a:rPr lang="en-US" altLang="en-US" dirty="0"/>
              <a:t>Who pays to keep up the home</a:t>
            </a:r>
          </a:p>
          <a:p>
            <a:pPr lvl="1"/>
            <a:endParaRPr lang="en-US" alt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Filing Status</a:t>
            </a:r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AA32FB-1DFC-4EC5-8D8C-556B33D98E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645804"/>
      </p:ext>
    </p:extLst>
  </p:cSld>
  <p:clrMapOvr>
    <a:masterClrMapping/>
  </p:clrMapOvr>
  <p:transition spd="slow" advTm="121084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9010650" y="5686425"/>
            <a:ext cx="334566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 marL="639763" indent="-293688">
              <a:spcBef>
                <a:spcPts val="500"/>
              </a:spcBef>
              <a:buClr>
                <a:srgbClr val="984807"/>
              </a:buClr>
              <a:buFont typeface="Calibri" pitchFamily="34" charset="0"/>
              <a:buChar char="−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1004888" indent="-258763">
              <a:spcBef>
                <a:spcPts val="500"/>
              </a:spcBef>
              <a:buClr>
                <a:srgbClr val="215968"/>
              </a:buClr>
              <a:buSzPct val="120000"/>
              <a:buFont typeface="Calibri" pitchFamily="34" charset="0"/>
              <a:buChar char="▪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1279525" indent="-249238"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1554163"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20113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24685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29257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33829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fld id="{CA9DEDEF-6F69-414D-8022-B8728DDD1708}" type="slidenum">
              <a:rPr lang="en-US" altLang="en-US" sz="825" b="0">
                <a:solidFill>
                  <a:srgbClr val="B9C1C2"/>
                </a:solidFill>
                <a:ea typeface="SimSun" pitchFamily="2" charset="-122"/>
                <a:cs typeface="Arial" charset="0"/>
              </a:rPr>
              <a:pPr algn="ctr" eaLnBrk="1" hangingPunct="1">
                <a:spcBef>
                  <a:spcPct val="0"/>
                </a:spcBef>
                <a:buClrTx/>
                <a:buSzPct val="100000"/>
                <a:buFontTx/>
                <a:buNone/>
              </a:pPr>
              <a:t>110</a:t>
            </a:fld>
            <a:endParaRPr lang="en-US" altLang="en-US" sz="825" b="0" dirty="0">
              <a:solidFill>
                <a:srgbClr val="B9C1C2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6E97F27F-78FB-46D3-BA67-317616989FD7}" type="slidenum">
              <a:rPr lang="en-US" altLang="en-US" smtClean="0"/>
              <a:pPr>
                <a:defRPr/>
              </a:pPr>
              <a:t>110</a:t>
            </a:fld>
            <a:endParaRPr lang="en-US" altLang="en-US" dirty="0"/>
          </a:p>
        </p:txBody>
      </p:sp>
      <p:sp>
        <p:nvSpPr>
          <p:cNvPr id="14340" name="Content Placeholder 5"/>
          <p:cNvSpPr>
            <a:spLocks noGrp="1"/>
          </p:cNvSpPr>
          <p:nvPr>
            <p:ph sz="quarter" idx="12"/>
          </p:nvPr>
        </p:nvSpPr>
        <p:spPr>
          <a:xfrm>
            <a:off x="1295400" y="1617105"/>
            <a:ext cx="9753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Amount of standard deduction is based on:</a:t>
            </a:r>
          </a:p>
          <a:p>
            <a:pPr lvl="1"/>
            <a:r>
              <a:rPr lang="en-US" altLang="en-US" dirty="0"/>
              <a:t>Filing status</a:t>
            </a:r>
          </a:p>
          <a:p>
            <a:pPr lvl="1"/>
            <a:r>
              <a:rPr lang="en-US" altLang="en-US" dirty="0"/>
              <a:t>Age (65 or older)</a:t>
            </a:r>
          </a:p>
          <a:p>
            <a:pPr lvl="1"/>
            <a:r>
              <a:rPr lang="en-US" altLang="en-US" dirty="0"/>
              <a:t>Blindness</a:t>
            </a:r>
          </a:p>
          <a:p>
            <a:r>
              <a:rPr lang="en-US" altLang="en-US" dirty="0"/>
              <a:t>If taxpayer can be claimed as a dependent on another taxpayer’s return, then standard deduction may be limited</a:t>
            </a:r>
          </a:p>
          <a:p>
            <a:r>
              <a:rPr lang="en-US" altLang="en-US" dirty="0"/>
              <a:t>Standard deduction amount subject to change each year</a:t>
            </a:r>
          </a:p>
          <a:p>
            <a:r>
              <a:rPr lang="en-US" altLang="en-US" dirty="0"/>
              <a:t>Refer to Pub 4012 Pages F-1 and F-2 to examine possibilities for a single working taxpayer</a:t>
            </a:r>
          </a:p>
        </p:txBody>
      </p:sp>
      <p:sp>
        <p:nvSpPr>
          <p:cNvPr id="512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Standard Deduction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909CED-5FC9-4856-A1C9-9AC7D0406C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32399"/>
      </p:ext>
    </p:extLst>
  </p:cSld>
  <p:clrMapOvr>
    <a:masterClrMapping/>
  </p:clrMapOvr>
  <p:transition spd="slow" advTm="98555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9010650" y="5686425"/>
            <a:ext cx="334566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 marL="639763" indent="-293688">
              <a:spcBef>
                <a:spcPts val="500"/>
              </a:spcBef>
              <a:buClr>
                <a:srgbClr val="984807"/>
              </a:buClr>
              <a:buFont typeface="Calibri" pitchFamily="34" charset="0"/>
              <a:buChar char="−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1004888" indent="-258763">
              <a:spcBef>
                <a:spcPts val="500"/>
              </a:spcBef>
              <a:buClr>
                <a:srgbClr val="215968"/>
              </a:buClr>
              <a:buSzPct val="120000"/>
              <a:buFont typeface="Calibri" pitchFamily="34" charset="0"/>
              <a:buChar char="▪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1279525" indent="-249238"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1554163"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20113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24685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29257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33829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fld id="{CA9DEDEF-6F69-414D-8022-B8728DDD1708}" type="slidenum">
              <a:rPr lang="en-US" altLang="en-US" sz="825" b="0">
                <a:solidFill>
                  <a:srgbClr val="B9C1C2"/>
                </a:solidFill>
                <a:ea typeface="SimSun" pitchFamily="2" charset="-122"/>
                <a:cs typeface="Arial" charset="0"/>
              </a:rPr>
              <a:pPr algn="ctr" eaLnBrk="1" hangingPunct="1">
                <a:spcBef>
                  <a:spcPct val="0"/>
                </a:spcBef>
                <a:buClrTx/>
                <a:buSzPct val="100000"/>
                <a:buFontTx/>
                <a:buNone/>
              </a:pPr>
              <a:t>111</a:t>
            </a:fld>
            <a:endParaRPr lang="en-US" altLang="en-US" sz="825" b="0" dirty="0">
              <a:solidFill>
                <a:srgbClr val="B9C1C2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6E97F27F-78FB-46D3-BA67-317616989FD7}" type="slidenum">
              <a:rPr lang="en-US" altLang="en-US" smtClean="0"/>
              <a:pPr>
                <a:defRPr/>
              </a:pPr>
              <a:t>111</a:t>
            </a:fld>
            <a:endParaRPr lang="en-US" alt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286000" y="1394470"/>
            <a:ext cx="4382112" cy="4648200"/>
          </a:xfrm>
          <a:prstGeom prst="rect">
            <a:avLst/>
          </a:prstGeom>
          <a:ln>
            <a:noFill/>
          </a:ln>
        </p:spPr>
      </p:pic>
      <p:sp>
        <p:nvSpPr>
          <p:cNvPr id="512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Standard Deduction – Pub 4012 Page F-1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1189" y="2436957"/>
            <a:ext cx="4828053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Standard Deduction for most people</a:t>
            </a:r>
          </a:p>
        </p:txBody>
      </p:sp>
      <p:sp>
        <p:nvSpPr>
          <p:cNvPr id="9" name="Oval 8"/>
          <p:cNvSpPr/>
          <p:nvPr/>
        </p:nvSpPr>
        <p:spPr>
          <a:xfrm>
            <a:off x="5406888" y="2515389"/>
            <a:ext cx="8382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9374" y="4123019"/>
            <a:ext cx="5314981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Certain persons not eligible for standard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deduction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F848B7-E3A6-43FD-8E31-7B5FA1B74D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71326"/>
      </p:ext>
    </p:extLst>
  </p:cSld>
  <p:clrMapOvr>
    <a:masterClrMapping/>
  </p:clrMapOvr>
  <p:transition spd="slow" advTm="36547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9010650" y="5686425"/>
            <a:ext cx="334566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 marL="639763" indent="-293688">
              <a:spcBef>
                <a:spcPts val="500"/>
              </a:spcBef>
              <a:buClr>
                <a:srgbClr val="984807"/>
              </a:buClr>
              <a:buFont typeface="Calibri" pitchFamily="34" charset="0"/>
              <a:buChar char="−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1004888" indent="-258763">
              <a:spcBef>
                <a:spcPts val="500"/>
              </a:spcBef>
              <a:buClr>
                <a:srgbClr val="215968"/>
              </a:buClr>
              <a:buSzPct val="120000"/>
              <a:buFont typeface="Calibri" pitchFamily="34" charset="0"/>
              <a:buChar char="▪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1279525" indent="-249238"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1554163"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20113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24685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29257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33829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fld id="{CA9DEDEF-6F69-414D-8022-B8728DDD1708}" type="slidenum">
              <a:rPr lang="en-US" altLang="en-US" sz="825" b="0">
                <a:solidFill>
                  <a:srgbClr val="B9C1C2"/>
                </a:solidFill>
                <a:ea typeface="SimSun" pitchFamily="2" charset="-122"/>
                <a:cs typeface="Arial" charset="0"/>
              </a:rPr>
              <a:pPr algn="ctr" eaLnBrk="1" hangingPunct="1">
                <a:spcBef>
                  <a:spcPct val="0"/>
                </a:spcBef>
                <a:buClrTx/>
                <a:buSzPct val="100000"/>
                <a:buFontTx/>
                <a:buNone/>
              </a:pPr>
              <a:t>112</a:t>
            </a:fld>
            <a:endParaRPr lang="en-US" altLang="en-US" sz="825" b="0" dirty="0">
              <a:solidFill>
                <a:srgbClr val="B9C1C2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6E97F27F-78FB-46D3-BA67-317616989FD7}" type="slidenum">
              <a:rPr lang="en-US" altLang="en-US" smtClean="0"/>
              <a:pPr>
                <a:defRPr/>
              </a:pPr>
              <a:t>112</a:t>
            </a:fld>
            <a:endParaRPr lang="en-US" altLang="en-US" dirty="0"/>
          </a:p>
        </p:txBody>
      </p:sp>
      <p:sp>
        <p:nvSpPr>
          <p:cNvPr id="512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Standard Deduction – Pub 4012 Page F-2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1189" y="2436957"/>
            <a:ext cx="3918830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Extra standard deduction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Age 65 or older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Blind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1546090" y="1447800"/>
            <a:ext cx="5385099" cy="46481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val 9"/>
          <p:cNvSpPr/>
          <p:nvPr/>
        </p:nvSpPr>
        <p:spPr>
          <a:xfrm>
            <a:off x="5638800" y="4114800"/>
            <a:ext cx="8382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flipV="1">
            <a:off x="1546091" y="4114800"/>
            <a:ext cx="58751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 flipV="1">
            <a:off x="3962400" y="4114799"/>
            <a:ext cx="533400" cy="30479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8D8C99-3BB6-43E2-A709-33C399E7ED3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309164"/>
      </p:ext>
    </p:extLst>
  </p:cSld>
  <p:clrMapOvr>
    <a:masterClrMapping/>
  </p:clrMapOvr>
  <p:transition spd="slow" advTm="66568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9010650" y="5686425"/>
            <a:ext cx="334566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 marL="639763" indent="-293688">
              <a:spcBef>
                <a:spcPts val="500"/>
              </a:spcBef>
              <a:buClr>
                <a:srgbClr val="984807"/>
              </a:buClr>
              <a:buFont typeface="Calibri" pitchFamily="34" charset="0"/>
              <a:buChar char="−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1004888" indent="-258763">
              <a:spcBef>
                <a:spcPts val="500"/>
              </a:spcBef>
              <a:buClr>
                <a:srgbClr val="215968"/>
              </a:buClr>
              <a:buSzPct val="120000"/>
              <a:buFont typeface="Calibri" pitchFamily="34" charset="0"/>
              <a:buChar char="▪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1279525" indent="-249238"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1554163"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20113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24685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29257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33829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fld id="{CA9DEDEF-6F69-414D-8022-B8728DDD1708}" type="slidenum">
              <a:rPr lang="en-US" altLang="en-US" sz="825" b="0">
                <a:solidFill>
                  <a:srgbClr val="B9C1C2"/>
                </a:solidFill>
                <a:ea typeface="SimSun" pitchFamily="2" charset="-122"/>
                <a:cs typeface="Arial" charset="0"/>
              </a:rPr>
              <a:pPr algn="ctr" eaLnBrk="1" hangingPunct="1">
                <a:spcBef>
                  <a:spcPct val="0"/>
                </a:spcBef>
                <a:buClrTx/>
                <a:buSzPct val="100000"/>
                <a:buFontTx/>
                <a:buNone/>
              </a:pPr>
              <a:t>113</a:t>
            </a:fld>
            <a:endParaRPr lang="en-US" altLang="en-US" sz="825" b="0" dirty="0">
              <a:solidFill>
                <a:srgbClr val="B9C1C2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6E97F27F-78FB-46D3-BA67-317616989FD7}" type="slidenum">
              <a:rPr lang="en-US" altLang="en-US" smtClean="0"/>
              <a:pPr>
                <a:defRPr/>
              </a:pPr>
              <a:t>113</a:t>
            </a:fld>
            <a:endParaRPr lang="en-US" altLang="en-US" dirty="0"/>
          </a:p>
        </p:txBody>
      </p:sp>
      <p:sp>
        <p:nvSpPr>
          <p:cNvPr id="14340" name="Content Placeholder 5"/>
          <p:cNvSpPr>
            <a:spLocks noGrp="1"/>
          </p:cNvSpPr>
          <p:nvPr>
            <p:ph sz="quarter" idx="12"/>
          </p:nvPr>
        </p:nvSpPr>
        <p:spPr>
          <a:xfrm>
            <a:off x="1278833" y="1371600"/>
            <a:ext cx="97536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Refer to Pub 4012 Pages F-3 through F-5 to see possible itemized deductions</a:t>
            </a:r>
          </a:p>
          <a:p>
            <a:pPr lvl="1"/>
            <a:r>
              <a:rPr lang="en-US" altLang="en-US" dirty="0"/>
              <a:t>Discuss possible deductions with taxpayer to ballpark total amount</a:t>
            </a:r>
          </a:p>
          <a:p>
            <a:r>
              <a:rPr lang="en-US" altLang="en-US" dirty="0"/>
              <a:t>If it is obvious that standard deduction would be higher, no need to enter most itemized deductions</a:t>
            </a:r>
          </a:p>
          <a:p>
            <a:pPr lvl="1"/>
            <a:r>
              <a:rPr lang="en-US" altLang="en-US" dirty="0"/>
              <a:t>Andrews will use standard deduction</a:t>
            </a:r>
          </a:p>
          <a:p>
            <a:pPr lvl="1"/>
            <a:r>
              <a:rPr lang="en-US" altLang="en-US" dirty="0"/>
              <a:t>No need to enter charitable donations for Andrews on 2019 return</a:t>
            </a:r>
          </a:p>
          <a:p>
            <a:pPr lvl="2"/>
            <a:r>
              <a:rPr lang="en-US" altLang="en-US" dirty="0"/>
              <a:t>Tax law has changed for 2020, so this may change (will be covered in What’s New for 2020)</a:t>
            </a:r>
          </a:p>
          <a:p>
            <a:r>
              <a:rPr lang="en-US" altLang="en-US" dirty="0"/>
              <a:t>Always enter medical deductions, even if not itemizing, because medical expenses can be helpful on NJ return </a:t>
            </a:r>
          </a:p>
        </p:txBody>
      </p:sp>
      <p:sp>
        <p:nvSpPr>
          <p:cNvPr id="512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Itemized Deductions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FCC5C1-8137-4C2A-B66F-67CBECE30E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694245"/>
      </p:ext>
    </p:extLst>
  </p:cSld>
  <p:clrMapOvr>
    <a:masterClrMapping/>
  </p:clrMapOvr>
  <p:transition spd="slow" advTm="197566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9010650" y="5686425"/>
            <a:ext cx="334566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 marL="639763" indent="-293688">
              <a:spcBef>
                <a:spcPts val="500"/>
              </a:spcBef>
              <a:buClr>
                <a:srgbClr val="984807"/>
              </a:buClr>
              <a:buFont typeface="Calibri" pitchFamily="34" charset="0"/>
              <a:buChar char="−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1004888" indent="-258763">
              <a:spcBef>
                <a:spcPts val="500"/>
              </a:spcBef>
              <a:buClr>
                <a:srgbClr val="215968"/>
              </a:buClr>
              <a:buSzPct val="120000"/>
              <a:buFont typeface="Calibri" pitchFamily="34" charset="0"/>
              <a:buChar char="▪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1279525" indent="-249238"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1554163"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20113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24685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29257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33829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fld id="{CA9DEDEF-6F69-414D-8022-B8728DDD1708}" type="slidenum">
              <a:rPr lang="en-US" altLang="en-US" sz="825" b="0">
                <a:solidFill>
                  <a:srgbClr val="B9C1C2"/>
                </a:solidFill>
                <a:ea typeface="SimSun" pitchFamily="2" charset="-122"/>
                <a:cs typeface="Arial" charset="0"/>
              </a:rPr>
              <a:pPr algn="ctr" eaLnBrk="1" hangingPunct="1">
                <a:spcBef>
                  <a:spcPct val="0"/>
                </a:spcBef>
                <a:buClrTx/>
                <a:buSzPct val="100000"/>
                <a:buFontTx/>
                <a:buNone/>
              </a:pPr>
              <a:t>114</a:t>
            </a:fld>
            <a:endParaRPr lang="en-US" altLang="en-US" sz="825" b="0" dirty="0">
              <a:solidFill>
                <a:srgbClr val="B9C1C2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6E97F27F-78FB-46D3-BA67-317616989FD7}" type="slidenum">
              <a:rPr lang="en-US" altLang="en-US" smtClean="0"/>
              <a:pPr>
                <a:defRPr/>
              </a:pPr>
              <a:t>114</a:t>
            </a:fld>
            <a:endParaRPr lang="en-US" altLang="en-US" dirty="0"/>
          </a:p>
        </p:txBody>
      </p:sp>
      <p:sp>
        <p:nvSpPr>
          <p:cNvPr id="5123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Itemized Deductions – Pub 4012 Page F-5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1189" y="2436957"/>
            <a:ext cx="184731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406888" y="2515389"/>
            <a:ext cx="8382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514600" y="1371601"/>
            <a:ext cx="5791199" cy="48937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B6E95CF-703B-4D95-9901-7A176BF0DD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74966"/>
      </p:ext>
    </p:extLst>
  </p:cSld>
  <p:clrMapOvr>
    <a:masterClrMapping/>
  </p:clrMapOvr>
  <p:transition spd="slow" advTm="35666"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Step 8</a:t>
            </a:r>
            <a:br>
              <a:rPr lang="en-US" dirty="0"/>
            </a:br>
            <a:r>
              <a:rPr lang="en-US" dirty="0"/>
              <a:t>Itemized Deductions Schedule A - Medical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E195EC-C1D0-482C-B7D8-8D0398C948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820BBC-AC8A-41A2-B5A2-A38EDA688333}" type="slidenum">
              <a:rPr lang="en-US" altLang="en-US" smtClean="0"/>
              <a:pPr/>
              <a:t>115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967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38"/>
    </mc:Choice>
    <mc:Fallback xmlns="">
      <p:transition spd="slow" advTm="17538"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9010650" y="5686425"/>
            <a:ext cx="334566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 marL="639763" indent="-293688">
              <a:spcBef>
                <a:spcPts val="500"/>
              </a:spcBef>
              <a:buClr>
                <a:srgbClr val="984807"/>
              </a:buClr>
              <a:buFont typeface="Calibri" pitchFamily="34" charset="0"/>
              <a:buChar char="−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1004888" indent="-258763">
              <a:spcBef>
                <a:spcPts val="500"/>
              </a:spcBef>
              <a:buClr>
                <a:srgbClr val="215968"/>
              </a:buClr>
              <a:buSzPct val="120000"/>
              <a:buFont typeface="Calibri" pitchFamily="34" charset="0"/>
              <a:buChar char="▪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1279525" indent="-249238"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1554163"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20113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24685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29257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33829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fld id="{CA9DEDEF-6F69-414D-8022-B8728DDD1708}" type="slidenum">
              <a:rPr lang="en-US" altLang="en-US" sz="825" b="0">
                <a:solidFill>
                  <a:srgbClr val="B9C1C2"/>
                </a:solidFill>
                <a:ea typeface="SimSun" pitchFamily="2" charset="-122"/>
                <a:cs typeface="Arial" charset="0"/>
              </a:rPr>
              <a:pPr algn="ctr" eaLnBrk="1" hangingPunct="1">
                <a:spcBef>
                  <a:spcPct val="0"/>
                </a:spcBef>
                <a:buClrTx/>
                <a:buSzPct val="100000"/>
                <a:buFontTx/>
                <a:buNone/>
              </a:pPr>
              <a:t>116</a:t>
            </a:fld>
            <a:endParaRPr lang="en-US" altLang="en-US" sz="825" b="0" dirty="0">
              <a:solidFill>
                <a:srgbClr val="B9C1C2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6E97F27F-78FB-46D3-BA67-317616989FD7}" type="slidenum">
              <a:rPr lang="en-US" altLang="en-US" smtClean="0"/>
              <a:pPr>
                <a:defRPr/>
              </a:pPr>
              <a:t>116</a:t>
            </a:fld>
            <a:endParaRPr lang="en-US" altLang="en-US" dirty="0"/>
          </a:p>
        </p:txBody>
      </p:sp>
      <p:sp>
        <p:nvSpPr>
          <p:cNvPr id="14340" name="Content Placeholder 5"/>
          <p:cNvSpPr>
            <a:spLocks noGrp="1"/>
          </p:cNvSpPr>
          <p:nvPr>
            <p:ph sz="quarter" idx="12"/>
          </p:nvPr>
        </p:nvSpPr>
        <p:spPr>
          <a:xfrm>
            <a:off x="1278833" y="1600200"/>
            <a:ext cx="9753600" cy="4419600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Can claim amount of unreimbursed medical expenses which exceeds 7.5% of AGI</a:t>
            </a:r>
          </a:p>
          <a:p>
            <a:pPr lvl="1"/>
            <a:r>
              <a:rPr lang="en-US" altLang="en-US" dirty="0"/>
              <a:t>Enter allowable medical expenses, and TSO does the calculation</a:t>
            </a:r>
          </a:p>
          <a:p>
            <a:r>
              <a:rPr lang="en-US" altLang="en-US" dirty="0"/>
              <a:t>Refer to Pub 4012 Page F-5 to see allowable medical expenses</a:t>
            </a:r>
          </a:p>
          <a:p>
            <a:r>
              <a:rPr lang="en-US" altLang="en-US" dirty="0"/>
              <a:t>NJ allows you to claim amount of unreimbursed medical expenses which exceeds 2% of NJ gross income</a:t>
            </a:r>
          </a:p>
          <a:p>
            <a:pPr lvl="1"/>
            <a:r>
              <a:rPr lang="en-US" altLang="en-US" dirty="0"/>
              <a:t>TSO automatically calculates </a:t>
            </a:r>
          </a:p>
          <a:p>
            <a:endParaRPr lang="en-US" altLang="en-US" dirty="0"/>
          </a:p>
          <a:p>
            <a:pPr marL="3175" indent="0">
              <a:buNone/>
            </a:pPr>
            <a:endParaRPr lang="en-US" altLang="en-US" dirty="0"/>
          </a:p>
          <a:p>
            <a:pPr marL="576262" lvl="1" indent="0">
              <a:buNone/>
            </a:pPr>
            <a:endParaRPr lang="en-US" altLang="en-US" dirty="0"/>
          </a:p>
        </p:txBody>
      </p:sp>
      <p:sp>
        <p:nvSpPr>
          <p:cNvPr id="512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Itemized Deductions – Medical Expenses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30DE1-101E-4810-BE7F-88E73F357A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70656"/>
      </p:ext>
    </p:extLst>
  </p:cSld>
  <p:clrMapOvr>
    <a:masterClrMapping/>
  </p:clrMapOvr>
  <p:transition spd="slow" advTm="104059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9010650" y="5686425"/>
            <a:ext cx="334566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 marL="639763" indent="-293688">
              <a:spcBef>
                <a:spcPts val="500"/>
              </a:spcBef>
              <a:buClr>
                <a:srgbClr val="984807"/>
              </a:buClr>
              <a:buFont typeface="Calibri" pitchFamily="34" charset="0"/>
              <a:buChar char="−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1004888" indent="-258763">
              <a:spcBef>
                <a:spcPts val="500"/>
              </a:spcBef>
              <a:buClr>
                <a:srgbClr val="215968"/>
              </a:buClr>
              <a:buSzPct val="120000"/>
              <a:buFont typeface="Calibri" pitchFamily="34" charset="0"/>
              <a:buChar char="▪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1279525" indent="-249238"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1554163"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20113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24685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29257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33829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fld id="{CA9DEDEF-6F69-414D-8022-B8728DDD1708}" type="slidenum">
              <a:rPr lang="en-US" altLang="en-US" sz="825" b="0">
                <a:solidFill>
                  <a:srgbClr val="B9C1C2"/>
                </a:solidFill>
                <a:ea typeface="SimSun" pitchFamily="2" charset="-122"/>
                <a:cs typeface="Arial" charset="0"/>
              </a:rPr>
              <a:pPr algn="ctr" eaLnBrk="1" hangingPunct="1">
                <a:spcBef>
                  <a:spcPct val="0"/>
                </a:spcBef>
                <a:buClrTx/>
                <a:buSzPct val="100000"/>
                <a:buFontTx/>
                <a:buNone/>
              </a:pPr>
              <a:t>117</a:t>
            </a:fld>
            <a:endParaRPr lang="en-US" altLang="en-US" sz="825" b="0" dirty="0">
              <a:solidFill>
                <a:srgbClr val="B9C1C2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6E97F27F-78FB-46D3-BA67-317616989FD7}" type="slidenum">
              <a:rPr lang="en-US" altLang="en-US" smtClean="0"/>
              <a:pPr>
                <a:defRPr/>
              </a:pPr>
              <a:t>117</a:t>
            </a:fld>
            <a:endParaRPr lang="en-US" altLang="en-US" dirty="0"/>
          </a:p>
        </p:txBody>
      </p:sp>
      <p:sp>
        <p:nvSpPr>
          <p:cNvPr id="5123" name="Title 4"/>
          <p:cNvSpPr>
            <a:spLocks noGrp="1"/>
          </p:cNvSpPr>
          <p:nvPr>
            <p:ph type="title"/>
          </p:nvPr>
        </p:nvSpPr>
        <p:spPr>
          <a:xfrm>
            <a:off x="1066803" y="28835"/>
            <a:ext cx="10363197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TSO – Entering Medical Expenses</a:t>
            </a:r>
            <a:br>
              <a:rPr lang="en-US" altLang="en-US" dirty="0"/>
            </a:br>
            <a:r>
              <a:rPr lang="en-US" altLang="en-US" sz="2700" dirty="0"/>
              <a:t>Federal Section&gt;Deductions&gt;Itemized Deductions&gt;Medical &amp; Dental Expenses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514600" y="1447800"/>
            <a:ext cx="6496050" cy="4724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val 9"/>
          <p:cNvSpPr/>
          <p:nvPr/>
        </p:nvSpPr>
        <p:spPr>
          <a:xfrm>
            <a:off x="6918188" y="5381625"/>
            <a:ext cx="8382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29600" y="5717081"/>
            <a:ext cx="3009084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TSO adds up detail amounts and populates total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77933" y="4038600"/>
            <a:ext cx="2361287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 document details of</a:t>
            </a:r>
          </a:p>
          <a:p>
            <a:r>
              <a:rPr lang="en-US" b="1" dirty="0">
                <a:solidFill>
                  <a:srgbClr val="FF0000"/>
                </a:solidFill>
              </a:rPr>
              <a:t>medical expenses (see</a:t>
            </a:r>
          </a:p>
          <a:p>
            <a:r>
              <a:rPr lang="en-US" b="1" dirty="0">
                <a:solidFill>
                  <a:srgbClr val="FF0000"/>
                </a:solidFill>
              </a:rPr>
              <a:t>next slide)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8774028" y="4523781"/>
            <a:ext cx="403905" cy="78021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7620000" y="5623975"/>
            <a:ext cx="609600" cy="25890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84F59E-0DFE-47D5-9EA3-361350E16A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73648"/>
      </p:ext>
    </p:extLst>
  </p:cSld>
  <p:clrMapOvr>
    <a:masterClrMapping/>
  </p:clrMapOvr>
  <p:transition spd="slow" advTm="156094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9010650" y="5686425"/>
            <a:ext cx="334566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 marL="639763" indent="-293688">
              <a:spcBef>
                <a:spcPts val="500"/>
              </a:spcBef>
              <a:buClr>
                <a:srgbClr val="984807"/>
              </a:buClr>
              <a:buFont typeface="Calibri" pitchFamily="34" charset="0"/>
              <a:buChar char="−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1004888" indent="-258763">
              <a:spcBef>
                <a:spcPts val="500"/>
              </a:spcBef>
              <a:buClr>
                <a:srgbClr val="215968"/>
              </a:buClr>
              <a:buSzPct val="120000"/>
              <a:buFont typeface="Calibri" pitchFamily="34" charset="0"/>
              <a:buChar char="▪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1279525" indent="-249238"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1554163"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20113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24685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29257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33829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fld id="{CA9DEDEF-6F69-414D-8022-B8728DDD1708}" type="slidenum">
              <a:rPr lang="en-US" altLang="en-US" sz="825" b="0">
                <a:solidFill>
                  <a:srgbClr val="B9C1C2"/>
                </a:solidFill>
                <a:ea typeface="SimSun" pitchFamily="2" charset="-122"/>
                <a:cs typeface="Arial" charset="0"/>
              </a:rPr>
              <a:pPr algn="ctr" eaLnBrk="1" hangingPunct="1">
                <a:spcBef>
                  <a:spcPct val="0"/>
                </a:spcBef>
                <a:buClrTx/>
                <a:buSzPct val="100000"/>
                <a:buFontTx/>
                <a:buNone/>
              </a:pPr>
              <a:t>118</a:t>
            </a:fld>
            <a:endParaRPr lang="en-US" altLang="en-US" sz="825" b="0" dirty="0">
              <a:solidFill>
                <a:srgbClr val="B9C1C2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6E97F27F-78FB-46D3-BA67-317616989FD7}" type="slidenum">
              <a:rPr lang="en-US" altLang="en-US" smtClean="0"/>
              <a:pPr>
                <a:defRPr/>
              </a:pPr>
              <a:t>118</a:t>
            </a:fld>
            <a:endParaRPr lang="en-US" altLang="en-US" dirty="0"/>
          </a:p>
        </p:txBody>
      </p:sp>
      <p:sp>
        <p:nvSpPr>
          <p:cNvPr id="5123" name="Title 4"/>
          <p:cNvSpPr>
            <a:spLocks noGrp="1"/>
          </p:cNvSpPr>
          <p:nvPr>
            <p:ph type="title"/>
          </p:nvPr>
        </p:nvSpPr>
        <p:spPr>
          <a:xfrm>
            <a:off x="1066803" y="28835"/>
            <a:ext cx="10744197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TSO – Entering Details of Medical Expenses</a:t>
            </a:r>
            <a:endParaRPr lang="en-US" altLang="en-US" sz="27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286000" y="1524000"/>
            <a:ext cx="7162800" cy="4162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267200" y="3793043"/>
            <a:ext cx="3712363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Details of medical expenses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3476488" y="3048000"/>
            <a:ext cx="790712" cy="96167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3073590" y="4009673"/>
            <a:ext cx="1167377" cy="3554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51CE4-085B-442B-9962-22BD273A77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64886"/>
      </p:ext>
    </p:extLst>
  </p:cSld>
  <p:clrMapOvr>
    <a:masterClrMapping/>
  </p:clrMapOvr>
  <p:transition spd="slow" advTm="44070"/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Pause the slide show</a:t>
            </a:r>
          </a:p>
          <a:p>
            <a:r>
              <a:rPr lang="en-US" dirty="0"/>
              <a:t>Enter the Medical Expenses into TSO (Step 8)</a:t>
            </a:r>
          </a:p>
          <a:p>
            <a:pPr lvl="1"/>
            <a:r>
              <a:rPr lang="en-US" dirty="0"/>
              <a:t>No need to enter the charitable donations</a:t>
            </a:r>
          </a:p>
          <a:p>
            <a:r>
              <a:rPr lang="en-US" dirty="0"/>
              <a:t>Check the Federal and NJ refund monitors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3" y="28835"/>
            <a:ext cx="1013459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TSO - Student Activity</a:t>
            </a:r>
            <a:br>
              <a:rPr lang="en-US" dirty="0"/>
            </a:br>
            <a:r>
              <a:rPr lang="en-US" altLang="en-US" sz="2700" dirty="0"/>
              <a:t>Federal Section&gt;Deductions&gt;Itemized Deductions&gt;Medical &amp; Dental Expenses</a:t>
            </a:r>
            <a:endParaRPr lang="en-US" sz="27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C1D99-B44E-4C4E-B532-7F66F94B27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39361"/>
      </p:ext>
    </p:extLst>
  </p:cSld>
  <p:clrMapOvr>
    <a:masterClrMapping/>
  </p:clrMapOvr>
  <p:transition advTm="55586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2"/>
          </p:nvPr>
        </p:nvSpPr>
        <p:spPr>
          <a:xfrm>
            <a:off x="1278833" y="1600200"/>
            <a:ext cx="9753600" cy="418459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dirty="0"/>
              <a:t>Many tax items affected by filing status</a:t>
            </a:r>
          </a:p>
          <a:p>
            <a:pPr lvl="1">
              <a:buClr>
                <a:schemeClr val="accent6">
                  <a:lumMod val="50000"/>
                </a:schemeClr>
              </a:buClr>
              <a:defRPr/>
            </a:pPr>
            <a:r>
              <a:rPr lang="en-US" altLang="en-US" dirty="0"/>
              <a:t>Necessity to file a return </a:t>
            </a:r>
          </a:p>
          <a:p>
            <a:pPr marL="770335" lvl="2" indent="0">
              <a:buClr>
                <a:schemeClr val="accent6">
                  <a:lumMod val="50000"/>
                </a:schemeClr>
              </a:buClr>
              <a:buNone/>
              <a:defRPr/>
            </a:pPr>
            <a:r>
              <a:rPr lang="en-US" altLang="en-US" dirty="0">
                <a:solidFill>
                  <a:srgbClr val="0070C0"/>
                </a:solidFill>
              </a:rPr>
              <a:t>  (Pub 4012 Page A-1 Chart A)</a:t>
            </a:r>
          </a:p>
          <a:p>
            <a:pPr lvl="1">
              <a:buClr>
                <a:schemeClr val="accent6">
                  <a:lumMod val="50000"/>
                </a:schemeClr>
              </a:buClr>
              <a:defRPr/>
            </a:pPr>
            <a:r>
              <a:rPr lang="en-US" altLang="en-US" dirty="0"/>
              <a:t>Standard deduction </a:t>
            </a:r>
          </a:p>
          <a:p>
            <a:pPr marL="770335" lvl="2" indent="0">
              <a:buClr>
                <a:schemeClr val="accent6">
                  <a:lumMod val="50000"/>
                </a:schemeClr>
              </a:buClr>
              <a:buNone/>
              <a:defRPr/>
            </a:pPr>
            <a:r>
              <a:rPr lang="en-US" altLang="en-US" dirty="0">
                <a:solidFill>
                  <a:srgbClr val="0070C0"/>
                </a:solidFill>
              </a:rPr>
              <a:t>  (Pub 4012 Page F-1 Exhibit 1)</a:t>
            </a:r>
          </a:p>
          <a:p>
            <a:pPr lvl="1">
              <a:buClr>
                <a:schemeClr val="accent6">
                  <a:lumMod val="50000"/>
                </a:schemeClr>
              </a:buClr>
              <a:defRPr/>
            </a:pPr>
            <a:r>
              <a:rPr lang="en-US" altLang="en-US" dirty="0"/>
              <a:t>Tax rate bracket </a:t>
            </a:r>
          </a:p>
          <a:p>
            <a:pPr lvl="1">
              <a:buClr>
                <a:schemeClr val="accent6">
                  <a:lumMod val="50000"/>
                </a:schemeClr>
              </a:buClr>
              <a:defRPr/>
            </a:pPr>
            <a:r>
              <a:rPr lang="en-US" altLang="en-US" dirty="0"/>
              <a:t>Eligibility for certain credit</a:t>
            </a:r>
          </a:p>
          <a:p>
            <a:pPr marL="576262" lvl="1" indent="0">
              <a:buClr>
                <a:schemeClr val="accent6">
                  <a:lumMod val="50000"/>
                </a:schemeClr>
              </a:buClr>
              <a:buNone/>
              <a:defRPr/>
            </a:pPr>
            <a:r>
              <a:rPr lang="en-US" altLang="en-US" dirty="0"/>
              <a:t>     </a:t>
            </a:r>
            <a:r>
              <a:rPr lang="en-US" altLang="en-US" sz="2400" dirty="0">
                <a:solidFill>
                  <a:srgbClr val="0070C0"/>
                </a:solidFill>
              </a:rPr>
              <a:t>(E.g.-Earned Income Credit on Pub 4012 Page I-3, and other credits)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Filing Status Importance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264552-B352-41D9-83E9-FA29671FDE8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65316"/>
      </p:ext>
    </p:extLst>
  </p:cSld>
  <p:clrMapOvr>
    <a:masterClrMapping/>
  </p:clrMapOvr>
  <p:transition spd="slow" advTm="54059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460" y="1378161"/>
            <a:ext cx="4534533" cy="5013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9010650" y="5686425"/>
            <a:ext cx="334566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 marL="639763" indent="-293688">
              <a:spcBef>
                <a:spcPts val="500"/>
              </a:spcBef>
              <a:buClr>
                <a:srgbClr val="984807"/>
              </a:buClr>
              <a:buFont typeface="Calibri" pitchFamily="34" charset="0"/>
              <a:buChar char="−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1004888" indent="-258763">
              <a:spcBef>
                <a:spcPts val="500"/>
              </a:spcBef>
              <a:buClr>
                <a:srgbClr val="215968"/>
              </a:buClr>
              <a:buSzPct val="120000"/>
              <a:buFont typeface="Calibri" pitchFamily="34" charset="0"/>
              <a:buChar char="▪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1279525" indent="-249238"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1554163"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20113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24685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29257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33829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A9DEDEF-6F69-414D-8022-B8728DDD1708}" type="slidenum">
              <a:rPr kumimoji="0" lang="en-US" altLang="en-US" sz="825" b="0" i="0" u="none" strike="noStrike" kern="1200" cap="none" spc="0" normalizeH="0" baseline="0" noProof="0">
                <a:ln>
                  <a:noFill/>
                </a:ln>
                <a:solidFill>
                  <a:srgbClr val="B9C1C2"/>
                </a:solidFill>
                <a:effectLst/>
                <a:uLnTx/>
                <a:uFillTx/>
                <a:latin typeface="Calibri" pitchFamily="34" charset="0"/>
                <a:ea typeface="SimSun" pitchFamily="2" charset="-122"/>
                <a:cs typeface="Arial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120</a:t>
            </a:fld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B9C1C2"/>
              </a:solidFill>
              <a:effectLst/>
              <a:uLnTx/>
              <a:uFillTx/>
              <a:latin typeface="Calibri" pitchFamily="34" charset="0"/>
              <a:ea typeface="SimSun" pitchFamily="2" charset="-122"/>
              <a:cs typeface="Arial" charset="0"/>
            </a:endParaRPr>
          </a:p>
        </p:txBody>
      </p:sp>
      <p:sp>
        <p:nvSpPr>
          <p:cNvPr id="5123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TSO – Schedule 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869132" y="6265863"/>
            <a:ext cx="21082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Core Andrews TY2019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65863"/>
            <a:ext cx="93662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97F27F-78FB-46D3-BA67-317616989FD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99987D5-40D5-4BCB-8A67-C2768B956E4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200783" y="6270217"/>
            <a:ext cx="13335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12-01-2020 v0.95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96000" y="1905000"/>
            <a:ext cx="2133599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30114" y="1571535"/>
            <a:ext cx="2915542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TSO calculates deductible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amount of medical expenses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(over 7.5% of AGI) and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populates on Schedule A</a:t>
            </a:r>
          </a:p>
        </p:txBody>
      </p:sp>
      <p:sp>
        <p:nvSpPr>
          <p:cNvPr id="12" name="Oval 11"/>
          <p:cNvSpPr/>
          <p:nvPr/>
        </p:nvSpPr>
        <p:spPr>
          <a:xfrm>
            <a:off x="6911123" y="2655764"/>
            <a:ext cx="457200" cy="25188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0" y="3276600"/>
            <a:ext cx="349429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TSO transfers state taxes from W-2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7368323" y="2781706"/>
            <a:ext cx="1013677" cy="69341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>
            <a:stCxn id="2" idx="1"/>
          </p:cNvCxnSpPr>
          <p:nvPr/>
        </p:nvCxnSpPr>
        <p:spPr bwMode="auto">
          <a:xfrm flipH="1" flipV="1">
            <a:off x="8204584" y="2166742"/>
            <a:ext cx="325530" cy="495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50272305"/>
      </p:ext>
    </p:extLst>
  </p:cSld>
  <p:clrMapOvr>
    <a:masterClrMapping/>
  </p:clrMapOvr>
  <p:transition spd="slow" advTm="97580"/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9010650" y="5686425"/>
            <a:ext cx="334566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 marL="639763" indent="-293688">
              <a:spcBef>
                <a:spcPts val="500"/>
              </a:spcBef>
              <a:buClr>
                <a:srgbClr val="984807"/>
              </a:buClr>
              <a:buFont typeface="Calibri" pitchFamily="34" charset="0"/>
              <a:buChar char="−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1004888" indent="-258763">
              <a:spcBef>
                <a:spcPts val="500"/>
              </a:spcBef>
              <a:buClr>
                <a:srgbClr val="215968"/>
              </a:buClr>
              <a:buSzPct val="120000"/>
              <a:buFont typeface="Calibri" pitchFamily="34" charset="0"/>
              <a:buChar char="▪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1279525" indent="-249238"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1554163"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20113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24685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29257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33829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fld id="{CA9DEDEF-6F69-414D-8022-B8728DDD1708}" type="slidenum">
              <a:rPr lang="en-US" altLang="en-US" sz="825" b="0">
                <a:solidFill>
                  <a:srgbClr val="B9C1C2"/>
                </a:solidFill>
                <a:ea typeface="SimSun" pitchFamily="2" charset="-122"/>
                <a:cs typeface="Arial" charset="0"/>
              </a:rPr>
              <a:pPr algn="ctr" eaLnBrk="1" hangingPunct="1">
                <a:spcBef>
                  <a:spcPct val="0"/>
                </a:spcBef>
                <a:buClrTx/>
                <a:buSzPct val="100000"/>
                <a:buFontTx/>
                <a:buNone/>
              </a:pPr>
              <a:t>121</a:t>
            </a:fld>
            <a:endParaRPr lang="en-US" altLang="en-US" sz="825" b="0" dirty="0">
              <a:solidFill>
                <a:srgbClr val="B9C1C2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6E97F27F-78FB-46D3-BA67-317616989FD7}" type="slidenum">
              <a:rPr lang="en-US" altLang="en-US" smtClean="0"/>
              <a:pPr>
                <a:defRPr/>
              </a:pPr>
              <a:t>121</a:t>
            </a:fld>
            <a:endParaRPr lang="en-US" altLang="en-US" dirty="0"/>
          </a:p>
        </p:txBody>
      </p:sp>
      <p:sp>
        <p:nvSpPr>
          <p:cNvPr id="5123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TSO – NJ 1040</a:t>
            </a:r>
          </a:p>
        </p:txBody>
      </p:sp>
      <p:sp>
        <p:nvSpPr>
          <p:cNvPr id="10" name="Oval 9"/>
          <p:cNvSpPr/>
          <p:nvPr/>
        </p:nvSpPr>
        <p:spPr>
          <a:xfrm>
            <a:off x="3200400" y="3886200"/>
            <a:ext cx="18288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209800" y="1371600"/>
            <a:ext cx="7010400" cy="4724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val 10"/>
          <p:cNvSpPr/>
          <p:nvPr/>
        </p:nvSpPr>
        <p:spPr>
          <a:xfrm>
            <a:off x="8458199" y="3581400"/>
            <a:ext cx="719733" cy="30479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43934" y="3143389"/>
            <a:ext cx="2796086" cy="16312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TSO calculates amount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of NJ deductible medical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expenses (over 2% of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NJ Gross Income) and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populates on NJ 1040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E3886-F052-4CF1-B3EC-FE8D702C5B9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99869"/>
      </p:ext>
    </p:extLst>
  </p:cSld>
  <p:clrMapOvr>
    <a:masterClrMapping/>
  </p:clrMapOvr>
  <p:transition spd="slow" advTm="27098"/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9010650" y="5686425"/>
            <a:ext cx="334566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500" tIns="35100" rIns="67500" bIns="35100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itchFamily="34" charset="0"/>
              <a:buChar char="●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1pPr>
            <a:lvl2pPr marL="639763" indent="-293688">
              <a:spcBef>
                <a:spcPts val="500"/>
              </a:spcBef>
              <a:buClr>
                <a:srgbClr val="984807"/>
              </a:buClr>
              <a:buFont typeface="Calibri" pitchFamily="34" charset="0"/>
              <a:buChar char="−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2pPr>
            <a:lvl3pPr marL="1004888" indent="-258763">
              <a:spcBef>
                <a:spcPts val="500"/>
              </a:spcBef>
              <a:buClr>
                <a:srgbClr val="215968"/>
              </a:buClr>
              <a:buSzPct val="120000"/>
              <a:buFont typeface="Calibri" pitchFamily="34" charset="0"/>
              <a:buChar char="▪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3pPr>
            <a:lvl4pPr marL="1279525" indent="-249238"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4pPr>
            <a:lvl5pPr marL="1554163">
              <a:spcBef>
                <a:spcPts val="5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5pPr>
            <a:lvl6pPr marL="20113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6pPr>
            <a:lvl7pPr marL="24685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7pPr>
            <a:lvl8pPr marL="29257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8pPr>
            <a:lvl9pPr marL="3382963" indent="-228600" defTabSz="457200" eaLnBrk="0" fontAlgn="base" hangingPunct="0"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 b="1">
                <a:solidFill>
                  <a:schemeClr val="tx1"/>
                </a:solidFill>
                <a:latin typeface="Calibri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Pct val="100000"/>
              <a:buFontTx/>
              <a:buNone/>
            </a:pPr>
            <a:fld id="{CA9DEDEF-6F69-414D-8022-B8728DDD1708}" type="slidenum">
              <a:rPr lang="en-US" altLang="en-US" sz="825" b="0">
                <a:solidFill>
                  <a:srgbClr val="B9C1C2"/>
                </a:solidFill>
                <a:ea typeface="SimSun" pitchFamily="2" charset="-122"/>
                <a:cs typeface="Arial" charset="0"/>
              </a:rPr>
              <a:pPr algn="ctr" eaLnBrk="1" hangingPunct="1">
                <a:spcBef>
                  <a:spcPct val="0"/>
                </a:spcBef>
                <a:buClrTx/>
                <a:buSzPct val="100000"/>
                <a:buFontTx/>
                <a:buNone/>
              </a:pPr>
              <a:t>122</a:t>
            </a:fld>
            <a:endParaRPr lang="en-US" altLang="en-US" sz="825" b="0" dirty="0">
              <a:solidFill>
                <a:srgbClr val="B9C1C2"/>
              </a:solidFill>
              <a:ea typeface="SimSun" pitchFamily="2" charset="-122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6E97F27F-78FB-46D3-BA67-317616989FD7}" type="slidenum">
              <a:rPr lang="en-US" altLang="en-US" smtClean="0"/>
              <a:pPr>
                <a:defRPr/>
              </a:pPr>
              <a:t>122</a:t>
            </a:fld>
            <a:endParaRPr lang="en-US" altLang="en-US" dirty="0"/>
          </a:p>
        </p:txBody>
      </p:sp>
      <p:sp>
        <p:nvSpPr>
          <p:cNvPr id="5123" name="Title 4"/>
          <p:cNvSpPr>
            <a:spLocks noGrp="1"/>
          </p:cNvSpPr>
          <p:nvPr>
            <p:ph type="title"/>
          </p:nvPr>
        </p:nvSpPr>
        <p:spPr>
          <a:xfrm>
            <a:off x="1066803" y="28835"/>
            <a:ext cx="9982197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TSO – Comparing Standard vs. Itemized Deductions</a:t>
            </a:r>
            <a:br>
              <a:rPr lang="en-US" altLang="en-US" dirty="0"/>
            </a:br>
            <a:r>
              <a:rPr lang="en-US" altLang="en-US" sz="2700" dirty="0"/>
              <a:t>Federal Section&gt;Deductions&gt;Compare Deductions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514600" y="1524000"/>
            <a:ext cx="6830615" cy="42119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val 9"/>
          <p:cNvSpPr/>
          <p:nvPr/>
        </p:nvSpPr>
        <p:spPr>
          <a:xfrm>
            <a:off x="3200400" y="3886200"/>
            <a:ext cx="1828800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18188" y="3886200"/>
            <a:ext cx="1768612" cy="76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469351-5734-4734-85E0-4A786D2DCE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48193"/>
      </p:ext>
    </p:extLst>
  </p:cSld>
  <p:clrMapOvr>
    <a:masterClrMapping/>
  </p:clrMapOvr>
  <p:transition spd="slow" advTm="57549"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cs typeface="Calibri"/>
              </a:rPr>
              <a:t>Tom Andrews</a:t>
            </a: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Credits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8D802-0E9C-4AEC-AD6C-F5612D3C042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B9377-20BC-4DEF-9FC7-7B54B5BED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30410-88FE-4216-92C0-FB0D61C64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71C609-0F0D-4841-9F2F-030B3379F104}" type="slidenum">
              <a:rPr lang="en-US" altLang="en-US" smtClean="0"/>
              <a:pPr>
                <a:defRPr/>
              </a:pPr>
              <a:t>123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2593482"/>
      </p:ext>
    </p:extLst>
  </p:cSld>
  <p:clrMapOvr>
    <a:masterClrMapping/>
  </p:clrMapOvr>
  <p:transition spd="slow" advTm="15541"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124</a:t>
            </a:fld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Credits reduce tax amount due dollar for dollar</a:t>
            </a:r>
          </a:p>
          <a:p>
            <a:pPr lvl="1"/>
            <a:r>
              <a:rPr lang="en-US" dirty="0"/>
              <a:t>Different from deductions which reduce taxable income</a:t>
            </a:r>
          </a:p>
          <a:p>
            <a:r>
              <a:rPr lang="en-US" dirty="0"/>
              <a:t>Non-refundable vs. refundable credits</a:t>
            </a:r>
          </a:p>
          <a:p>
            <a:pPr lvl="1"/>
            <a:r>
              <a:rPr lang="en-US" dirty="0"/>
              <a:t>Non-refundable - </a:t>
            </a:r>
            <a:r>
              <a:rPr lang="en-US" altLang="en-US" dirty="0"/>
              <a:t>can reduce the tax liability to zero, but does not provide a refund beyond amount of taxes owed</a:t>
            </a:r>
          </a:p>
          <a:p>
            <a:pPr lvl="1"/>
            <a:r>
              <a:rPr lang="en-US" dirty="0"/>
              <a:t>Refundable - </a:t>
            </a:r>
            <a:r>
              <a:rPr lang="en-US" altLang="en-US" dirty="0"/>
              <a:t>can reduce the tax liability to zero and provide a refund of excess credit beyond what is owed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	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8611205-8076-4938-8DC2-D789EC4B6F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4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085"/>
    </mc:Choice>
    <mc:Fallback xmlns="">
      <p:transition spd="slow" advTm="108085"/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Step 9</a:t>
            </a:r>
            <a:br>
              <a:rPr lang="en-US" dirty="0"/>
            </a:br>
            <a:r>
              <a:rPr lang="en-US" dirty="0"/>
              <a:t>Retirement Savings Credit Form 8880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E52929B-C9F6-4290-BAB4-FD280542BF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820BBC-AC8A-41A2-B5A2-A38EDA688333}" type="slidenum">
              <a:rPr lang="en-US" altLang="en-US" smtClean="0"/>
              <a:pPr/>
              <a:t>125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101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40"/>
    </mc:Choice>
    <mc:Fallback xmlns="">
      <p:transition spd="slow" advTm="14040"/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1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/>
              <a:t>Nonrefundable credit for contributing to a retirement plan such as an IRA, 401k, 403b, 457b, etc.</a:t>
            </a:r>
          </a:p>
          <a:p>
            <a:r>
              <a:rPr lang="en-US" altLang="en-US" dirty="0"/>
              <a:t>Amount of credit is based on AGI &amp; filing status</a:t>
            </a:r>
          </a:p>
          <a:p>
            <a:r>
              <a:rPr lang="en-US" altLang="en-US" dirty="0"/>
              <a:t>TaxSlayer automatically generates Form 8880 to calculate this credit if:</a:t>
            </a:r>
          </a:p>
          <a:p>
            <a:pPr lvl="1"/>
            <a:r>
              <a:rPr lang="en-US" altLang="en-US" dirty="0"/>
              <a:t>Traditional or Roth IRA contribution is entered    </a:t>
            </a:r>
            <a:r>
              <a:rPr lang="en-US" altLang="en-US" b="1" dirty="0"/>
              <a:t>OR</a:t>
            </a:r>
          </a:p>
          <a:p>
            <a:pPr lvl="1"/>
            <a:r>
              <a:rPr lang="en-US" altLang="en-US" dirty="0"/>
              <a:t>Form W-2 indicates a retirement contribution in Box 12 or 14</a:t>
            </a:r>
          </a:p>
          <a:p>
            <a:endParaRPr lang="en-US" altLang="en-US" dirty="0"/>
          </a:p>
        </p:txBody>
      </p:sp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Retirement Savings Credit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1F2BC6-9779-483C-A241-F3BA43E948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17825"/>
      </p:ext>
    </p:extLst>
  </p:cSld>
  <p:clrMapOvr>
    <a:masterClrMapping/>
  </p:clrMapOvr>
  <p:transition advTm="107561"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24616" r="464" b="30236"/>
          <a:stretch/>
        </p:blipFill>
        <p:spPr bwMode="auto">
          <a:xfrm>
            <a:off x="2743199" y="4830237"/>
            <a:ext cx="5799545" cy="18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1126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4E28A93B-1BB5-42D9-8354-747C436541EF}" type="slidenum">
              <a:rPr lang="en-US" altLang="en-US" smtClean="0"/>
              <a:pPr/>
              <a:t>127</a:t>
            </a:fld>
            <a:endParaRPr lang="en-US" altLang="en-US" dirty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How Do You Know if Retirement Savings Contributions Were Made?</a:t>
            </a:r>
            <a:r>
              <a:rPr lang="en-US" altLang="en-US" sz="1800" dirty="0"/>
              <a:t>  </a:t>
            </a:r>
          </a:p>
        </p:txBody>
      </p:sp>
      <p:sp>
        <p:nvSpPr>
          <p:cNvPr id="1229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233713" y="1540240"/>
            <a:ext cx="9417570" cy="3104992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Ask if taxpayer made contribution to a retirement account</a:t>
            </a:r>
          </a:p>
          <a:p>
            <a:pPr lvl="1"/>
            <a:r>
              <a:rPr lang="en-US" altLang="en-US" dirty="0"/>
              <a:t>E.g. – Traditional or Roth IRA contribution</a:t>
            </a:r>
          </a:p>
          <a:p>
            <a:r>
              <a:rPr lang="en-US" altLang="en-US" dirty="0"/>
              <a:t>Check tax documents</a:t>
            </a:r>
          </a:p>
          <a:p>
            <a:pPr lvl="1"/>
            <a:r>
              <a:rPr lang="en-US" altLang="en-US" dirty="0"/>
              <a:t>Boxes 12 and 14 on W-2 (see next slide)</a:t>
            </a:r>
          </a:p>
          <a:p>
            <a:r>
              <a:rPr lang="en-US" altLang="en-US" dirty="0"/>
              <a:t>Check question on Intake/Interview sheet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11271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625" b="21353"/>
          <a:stretch/>
        </p:blipFill>
        <p:spPr bwMode="auto">
          <a:xfrm>
            <a:off x="2838450" y="5038627"/>
            <a:ext cx="5704294" cy="2814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453765-28C8-4056-8034-BD3CCD3B337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4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53"/>
    </mc:Choice>
    <mc:Fallback xmlns="">
      <p:transition spd="slow" advTm="70553"/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128</a:t>
            </a:fld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278833" y="1524000"/>
            <a:ext cx="97536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Following codes in Box 12 will generate Form 8880 automatically:  D, E, F, G, H, S, AA, BB</a:t>
            </a:r>
          </a:p>
          <a:p>
            <a:r>
              <a:rPr lang="en-US" altLang="en-US" dirty="0"/>
              <a:t>Certain entries in Box 14 require taxpayer interview to see if entry qualifies for Form 8880</a:t>
            </a:r>
          </a:p>
          <a:p>
            <a:pPr lvl="1"/>
            <a:r>
              <a:rPr lang="en-US" altLang="en-US" dirty="0"/>
              <a:t>To qualify, contribution must be a VOLUNTARY contribution</a:t>
            </a:r>
          </a:p>
          <a:p>
            <a:pPr lvl="1"/>
            <a:r>
              <a:rPr lang="en-US" altLang="en-US" dirty="0"/>
              <a:t>Most common entry we see is 414h pension</a:t>
            </a:r>
          </a:p>
          <a:p>
            <a:pPr lvl="2"/>
            <a:r>
              <a:rPr lang="en-US" altLang="en-US" dirty="0"/>
              <a:t>414h pension is designated as an employee contribution, but employer picks up the contribution; therefore, not considered voluntary contribution made by employee and doesn’t qualify for Retirement Savings Credit</a:t>
            </a:r>
          </a:p>
          <a:p>
            <a:pPr marL="1143000" lvl="2" indent="0">
              <a:buNone/>
            </a:pPr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W-2 Codes that Indicate Retirements Savings</a:t>
            </a:r>
            <a:br>
              <a:rPr lang="en-US" dirty="0"/>
            </a:br>
            <a:r>
              <a:rPr lang="en-US" dirty="0"/>
              <a:t>Contributions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1EE7484-6003-4501-A953-4C9FDD46EC7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38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063"/>
    </mc:Choice>
    <mc:Fallback xmlns="">
      <p:transition spd="slow" advTm="137063"/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" r="-3421"/>
          <a:stretch/>
        </p:blipFill>
        <p:spPr bwMode="auto">
          <a:xfrm>
            <a:off x="4191870" y="2014536"/>
            <a:ext cx="3501255" cy="340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6212B94E-FAB3-4C86-8FE9-C504D89C7495}" type="slidenum">
              <a:rPr lang="en-US" altLang="en-US" smtClean="0"/>
              <a:pPr/>
              <a:t>129</a:t>
            </a:fld>
            <a:endParaRPr lang="en-US" altLang="en-US" dirty="0"/>
          </a:p>
        </p:txBody>
      </p:sp>
      <p:sp>
        <p:nvSpPr>
          <p:cNvPr id="19459" name="Content Placeholder 7"/>
          <p:cNvSpPr>
            <a:spLocks noGrp="1"/>
          </p:cNvSpPr>
          <p:nvPr>
            <p:ph sz="quarter" idx="12"/>
          </p:nvPr>
        </p:nvSpPr>
        <p:spPr>
          <a:xfrm>
            <a:off x="1278833" y="1447800"/>
            <a:ext cx="9753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For voluntary contributions, choose this code from drop-down menu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For mandatory contributions, choose this code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W-2 Box 14 Retirement Savings Contributions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6553200" y="1939885"/>
            <a:ext cx="2158620" cy="209871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6934200" y="4314565"/>
            <a:ext cx="758926" cy="109591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C74815-EE48-4AAD-A81B-62DE35929C1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2301" y="3530962"/>
            <a:ext cx="256371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Do NOT choose this code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914479" y="3715628"/>
            <a:ext cx="318108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5976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87"/>
    </mc:Choice>
    <mc:Fallback xmlns="">
      <p:transition spd="slow" advTm="6358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245741418"/>
              </p:ext>
            </p:extLst>
          </p:nvPr>
        </p:nvGraphicFramePr>
        <p:xfrm>
          <a:off x="1279525" y="1524000"/>
          <a:ext cx="9753599" cy="43177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799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4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3357">
                <a:tc>
                  <a:txBody>
                    <a:bodyPr/>
                    <a:lstStyle/>
                    <a:p>
                      <a:r>
                        <a:rPr lang="en-US" sz="2800" dirty="0"/>
                        <a:t>Federal  Filing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State Filing Status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315">
                <a:tc>
                  <a:txBody>
                    <a:bodyPr/>
                    <a:lstStyle/>
                    <a:p>
                      <a:r>
                        <a:rPr lang="en-US" sz="2400" dirty="0"/>
                        <a:t>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/>
                        <a:t>Single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53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/>
                        <a:t>Married Filing Joint (MFJ) </a:t>
                      </a:r>
                      <a:r>
                        <a:rPr lang="en-US" altLang="en-US" sz="2400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/>
                        <a:t>Married/</a:t>
                      </a:r>
                      <a:r>
                        <a:rPr lang="en-US" altLang="en-US" sz="2400" dirty="0">
                          <a:solidFill>
                            <a:srgbClr val="FF0000"/>
                          </a:solidFill>
                        </a:rPr>
                        <a:t>Civil Union </a:t>
                      </a:r>
                      <a:r>
                        <a:rPr lang="en-US" altLang="en-US" sz="2400" dirty="0"/>
                        <a:t>Filing Jointly </a:t>
                      </a:r>
                      <a:r>
                        <a:rPr lang="en-US" altLang="en-US" sz="2400" dirty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56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/>
                        <a:t>Married Filing Separate (MFS)</a:t>
                      </a:r>
                      <a:r>
                        <a:rPr lang="en-US" altLang="en-US" sz="2400" dirty="0">
                          <a:solidFill>
                            <a:srgbClr val="FF0000"/>
                          </a:solidFill>
                        </a:rPr>
                        <a:t>*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/>
                        <a:t>Married/</a:t>
                      </a:r>
                      <a:r>
                        <a:rPr lang="en-US" altLang="en-US" sz="2400" dirty="0">
                          <a:solidFill>
                            <a:srgbClr val="FF0000"/>
                          </a:solidFill>
                        </a:rPr>
                        <a:t>Civil Union </a:t>
                      </a:r>
                      <a:r>
                        <a:rPr lang="en-US" altLang="en-US" sz="2400" dirty="0"/>
                        <a:t>Filing Separate </a:t>
                      </a:r>
                      <a:r>
                        <a:rPr lang="en-US" altLang="en-US" sz="2400" dirty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315">
                <a:tc>
                  <a:txBody>
                    <a:bodyPr/>
                    <a:lstStyle/>
                    <a:p>
                      <a:r>
                        <a:rPr lang="en-US" altLang="en-US" sz="2400" dirty="0"/>
                        <a:t>Head Of Household (HOH)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/>
                        <a:t>Head Of Household (HOH)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181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/>
                        <a:t>Qualifying Widow/er (QW)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/>
                        <a:t>Qualifying Widow/er /Surviving </a:t>
                      </a:r>
                      <a:r>
                        <a:rPr lang="en-US" altLang="en-US" sz="2400" dirty="0">
                          <a:solidFill>
                            <a:srgbClr val="FF0000"/>
                          </a:solidFill>
                        </a:rPr>
                        <a:t>Civil Union </a:t>
                      </a:r>
                      <a:r>
                        <a:rPr lang="en-US" altLang="en-US" sz="2400" dirty="0"/>
                        <a:t>Partner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Choice of Five Filing Statuses</a:t>
            </a:r>
            <a:br>
              <a:rPr lang="en-US" sz="3200" dirty="0"/>
            </a:br>
            <a:r>
              <a:rPr lang="en-US" sz="3200" dirty="0"/>
              <a:t>Federal &amp; State Similar With Some Differences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E9399-3D55-4432-B606-72F53CEBD04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63780" y="5905284"/>
            <a:ext cx="7223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  Married same-sex couples treated as Married filing status </a:t>
            </a:r>
          </a:p>
          <a:p>
            <a:r>
              <a:rPr lang="en-US" dirty="0">
                <a:solidFill>
                  <a:srgbClr val="FF0000"/>
                </a:solidFill>
              </a:rPr>
              <a:t>    Civil union filing statuses out of scope </a:t>
            </a:r>
          </a:p>
        </p:txBody>
      </p:sp>
    </p:spTree>
    <p:extLst>
      <p:ext uri="{BB962C8B-B14F-4D97-AF65-F5344CB8AC3E}">
        <p14:creationId xmlns:p14="http://schemas.microsoft.com/office/powerpoint/2010/main" val="1942461644"/>
      </p:ext>
    </p:extLst>
  </p:cSld>
  <p:clrMapOvr>
    <a:masterClrMapping/>
  </p:clrMapOvr>
  <p:transition advTm="77569"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78AC7E-ACB8-4F64-BC42-8EC9AD36A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130</a:t>
            </a:fld>
            <a:endParaRPr lang="en-US" dirty="0"/>
          </a:p>
        </p:txBody>
      </p:sp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Retirement Savings Credit Eligibility Requirements and Reminders – Pub 4012 Page G-14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600200" y="1371600"/>
            <a:ext cx="6172200" cy="48942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848600" y="3433452"/>
            <a:ext cx="3160417" cy="7694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Further info on Pub 4012 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Pages G-14 through G-16</a:t>
            </a:r>
          </a:p>
        </p:txBody>
      </p:sp>
    </p:spTree>
    <p:extLst>
      <p:ext uri="{BB962C8B-B14F-4D97-AF65-F5344CB8AC3E}">
        <p14:creationId xmlns:p14="http://schemas.microsoft.com/office/powerpoint/2010/main" val="3597416230"/>
      </p:ext>
    </p:extLst>
  </p:cSld>
  <p:clrMapOvr>
    <a:masterClrMapping/>
  </p:clrMapOvr>
  <p:transition advTm="70567"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131</a:t>
            </a:fld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278833" y="1371600"/>
            <a:ext cx="9753600" cy="4893705"/>
          </a:xfrm>
        </p:spPr>
        <p:txBody>
          <a:bodyPr>
            <a:normAutofit/>
          </a:bodyPr>
          <a:lstStyle/>
          <a:p>
            <a:r>
              <a:rPr lang="en-US" altLang="en-US" dirty="0"/>
              <a:t>Certain distributions received in prior 2 tax years, current tax year, and before due date of return must be subtracted from contributions before TSO calculates credit</a:t>
            </a:r>
          </a:p>
          <a:p>
            <a:pPr lvl="1"/>
            <a:r>
              <a:rPr lang="en-US" altLang="en-US" dirty="0"/>
              <a:t>Current tax year distributions already entered in TSO (on 1099-R screen) are automatically subtracted</a:t>
            </a:r>
          </a:p>
          <a:p>
            <a:pPr lvl="1"/>
            <a:r>
              <a:rPr lang="en-US" altLang="en-US" dirty="0"/>
              <a:t>Amounts of distributions from 2 prior years or between 1/1 and filing deadline must be entered manually on Form 8880 screen so that TSO knows how much to subtract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Retirements Savings Contributions Credit Calculations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64C82B-7C39-4B01-B89A-87BAF2DD33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070"/>
    </mc:Choice>
    <mc:Fallback xmlns="">
      <p:transition spd="slow" advTm="101070"/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132</a:t>
            </a:fld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278833" y="1371600"/>
            <a:ext cx="9753600" cy="4893705"/>
          </a:xfrm>
        </p:spPr>
        <p:txBody>
          <a:bodyPr>
            <a:normAutofit/>
          </a:bodyPr>
          <a:lstStyle/>
          <a:p>
            <a:r>
              <a:rPr lang="en-US" altLang="en-US" dirty="0"/>
              <a:t>Certain 1099-Rs can be excluded as distributions for this credit (see list on Pub 4012 Page G-16)</a:t>
            </a:r>
          </a:p>
          <a:p>
            <a:pPr lvl="1"/>
            <a:r>
              <a:rPr lang="en-US" altLang="en-US" dirty="0"/>
              <a:t>In order to exclude, check box on 1099-R screen  “Does not carry to Form 8880” </a:t>
            </a:r>
          </a:p>
          <a:p>
            <a:pPr marL="576262" lvl="1" indent="0">
              <a:buNone/>
            </a:pPr>
            <a:endParaRPr lang="en-US" altLang="en-US" dirty="0"/>
          </a:p>
          <a:p>
            <a:pPr lvl="1"/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Retirements Savings Contributions Credit Calculations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498" y="3044074"/>
            <a:ext cx="3352799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 flipV="1">
            <a:off x="5859655" y="5356871"/>
            <a:ext cx="3443970" cy="80855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B2AF689-32F4-41BC-9D56-93805F1EB23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16DB0B-0C84-43D0-B08D-9529564717BD}"/>
              </a:ext>
            </a:extLst>
          </p:cNvPr>
          <p:cNvSpPr txBox="1"/>
          <p:nvPr/>
        </p:nvSpPr>
        <p:spPr>
          <a:xfrm>
            <a:off x="11201400" y="762000"/>
            <a:ext cx="8382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 cont’d</a:t>
            </a:r>
          </a:p>
        </p:txBody>
      </p:sp>
    </p:spTree>
    <p:extLst>
      <p:ext uri="{BB962C8B-B14F-4D97-AF65-F5344CB8AC3E}">
        <p14:creationId xmlns:p14="http://schemas.microsoft.com/office/powerpoint/2010/main" val="304393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566"/>
    </mc:Choice>
    <mc:Fallback xmlns="">
      <p:transition spd="slow" advTm="104566"/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872141-D2ED-41D7-A653-71E52D18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133</a:t>
            </a:fld>
            <a:endParaRPr lang="en-US" dirty="0"/>
          </a:p>
        </p:txBody>
      </p:sp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TSO – Entering Info on Form 8880 Screen</a:t>
            </a:r>
            <a:br>
              <a:rPr lang="en-US" altLang="en-US" dirty="0"/>
            </a:br>
            <a:r>
              <a:rPr lang="en-US" altLang="en-US" sz="2700" dirty="0"/>
              <a:t>Federal Section&gt;Deductions&gt;Credits Menu&gt;Retirement Saving Credit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514600" y="1371600"/>
            <a:ext cx="7162800" cy="52466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685935" y="2849718"/>
            <a:ext cx="382874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Add in distributions from 2 prior years</a:t>
            </a: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 bwMode="auto">
          <a:xfrm flipH="1">
            <a:off x="3505200" y="3034384"/>
            <a:ext cx="1180735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914930" y="3734765"/>
            <a:ext cx="5762469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DO NOT USE; instead check “Does not carry to Form 8880”</a:t>
            </a:r>
          </a:p>
          <a:p>
            <a:r>
              <a:rPr lang="en-US" b="1" dirty="0">
                <a:solidFill>
                  <a:srgbClr val="FF0000"/>
                </a:solidFill>
              </a:rPr>
              <a:t>box on 1099-R screen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3505200" y="3944349"/>
            <a:ext cx="381000" cy="732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132046" y="4758645"/>
            <a:ext cx="628640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Roth IRA contributions; do not re-enter Traditional IRA from IRA</a:t>
            </a:r>
          </a:p>
          <a:p>
            <a:r>
              <a:rPr lang="en-US" b="1" dirty="0">
                <a:solidFill>
                  <a:srgbClr val="FF0000"/>
                </a:solidFill>
              </a:rPr>
              <a:t>Deduction screen 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3152689" y="4986781"/>
            <a:ext cx="979357" cy="2436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601329" y="5504859"/>
            <a:ext cx="395435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W-2 amounts automatically transferred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3171071" y="5623144"/>
            <a:ext cx="1430258" cy="4044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Oval 14"/>
          <p:cNvSpPr/>
          <p:nvPr/>
        </p:nvSpPr>
        <p:spPr>
          <a:xfrm>
            <a:off x="2514601" y="4861552"/>
            <a:ext cx="638088" cy="320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52265"/>
      </p:ext>
    </p:extLst>
  </p:cSld>
  <p:clrMapOvr>
    <a:masterClrMapping/>
  </p:clrMapOvr>
  <p:transition advTm="164061"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have already entered the only required entry on Form 8880 for Tom’s Roth IRA contribution.  Therefore, nothing to do in this step 9</a:t>
            </a:r>
          </a:p>
          <a:p>
            <a:r>
              <a:rPr lang="en-US" dirty="0"/>
              <a:t>The Federal and NJ refund monitors stay the same as the prior step since no TSO entries were made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TSO - Student Activity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1E2E7-4651-4181-8E96-443B8DD754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8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40"/>
    </mc:Choice>
    <mc:Fallback xmlns="">
      <p:transition spd="slow" advTm="28040"/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AE5242D-5ADE-4C52-B8C2-1D902221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135</a:t>
            </a:fld>
            <a:endParaRPr lang="en-US" dirty="0"/>
          </a:p>
        </p:txBody>
      </p:sp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TSO – Form 8880 – Retirement Savings </a:t>
            </a:r>
            <a:r>
              <a:rPr lang="en-US" altLang="en-US" dirty="0" err="1"/>
              <a:t>Contribu-tions</a:t>
            </a:r>
            <a:r>
              <a:rPr lang="en-US" altLang="en-US" dirty="0"/>
              <a:t> Credit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467100" y="1343025"/>
            <a:ext cx="4991100" cy="5105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val 9"/>
          <p:cNvSpPr/>
          <p:nvPr/>
        </p:nvSpPr>
        <p:spPr>
          <a:xfrm>
            <a:off x="7919511" y="6184290"/>
            <a:ext cx="8382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2743200"/>
            <a:ext cx="868680" cy="335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67800" y="2587674"/>
            <a:ext cx="2266839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Traditional + Roth IRA</a:t>
            </a:r>
          </a:p>
          <a:p>
            <a:r>
              <a:rPr lang="en-US" b="1" dirty="0">
                <a:solidFill>
                  <a:srgbClr val="FF0000"/>
                </a:solidFill>
              </a:rPr>
              <a:t> contributions</a:t>
            </a:r>
          </a:p>
        </p:txBody>
      </p:sp>
      <p:cxnSp>
        <p:nvCxnSpPr>
          <p:cNvPr id="12" name="Straight Arrow Connector 11"/>
          <p:cNvCxnSpPr>
            <a:endCxn id="7" idx="3"/>
          </p:cNvCxnSpPr>
          <p:nvPr/>
        </p:nvCxnSpPr>
        <p:spPr bwMode="auto">
          <a:xfrm flipH="1">
            <a:off x="8031480" y="2910840"/>
            <a:ext cx="1033553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8967151" y="5527856"/>
            <a:ext cx="209397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Retirement Savings </a:t>
            </a:r>
          </a:p>
          <a:p>
            <a:r>
              <a:rPr lang="en-US" b="1" dirty="0">
                <a:solidFill>
                  <a:srgbClr val="FF0000"/>
                </a:solidFill>
              </a:rPr>
              <a:t>Contributions credit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8497645" y="5815447"/>
            <a:ext cx="469506" cy="40240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09699398"/>
      </p:ext>
    </p:extLst>
  </p:cSld>
  <p:clrMapOvr>
    <a:masterClrMapping/>
  </p:clrMapOvr>
  <p:transition advTm="77087"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371600"/>
            <a:ext cx="670560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C5AD13-D24F-4352-8591-04D0A6452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136</a:t>
            </a:fld>
            <a:endParaRPr lang="en-US" dirty="0"/>
          </a:p>
        </p:txBody>
      </p:sp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TSO – Retirement Savings Contributions Credit on Schedule 3, Part 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438400" y="1762125"/>
            <a:ext cx="9753600" cy="402272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717733" y="3486467"/>
            <a:ext cx="8382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18192" y="3459005"/>
            <a:ext cx="28956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Transferred from Form 8880</a:t>
            </a:r>
          </a:p>
        </p:txBody>
      </p:sp>
      <p:cxnSp>
        <p:nvCxnSpPr>
          <p:cNvPr id="11" name="Straight Arrow Connector 10"/>
          <p:cNvCxnSpPr>
            <a:cxnSpLocks/>
            <a:stCxn id="2" idx="1"/>
            <a:endCxn id="6" idx="3"/>
          </p:cNvCxnSpPr>
          <p:nvPr/>
        </p:nvCxnSpPr>
        <p:spPr>
          <a:xfrm flipH="1">
            <a:off x="8534400" y="3643671"/>
            <a:ext cx="383792" cy="139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01934" y="3999787"/>
            <a:ext cx="267656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Total of all Nonrefundable</a:t>
            </a:r>
          </a:p>
          <a:p>
            <a:r>
              <a:rPr lang="en-US" b="1" dirty="0">
                <a:solidFill>
                  <a:srgbClr val="FF0000"/>
                </a:solidFill>
              </a:rPr>
              <a:t>Credits</a:t>
            </a:r>
          </a:p>
        </p:txBody>
      </p:sp>
      <p:sp>
        <p:nvSpPr>
          <p:cNvPr id="14" name="Oval 13"/>
          <p:cNvSpPr/>
          <p:nvPr/>
        </p:nvSpPr>
        <p:spPr>
          <a:xfrm>
            <a:off x="7790654" y="4040420"/>
            <a:ext cx="783317" cy="28136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H="1" flipV="1">
            <a:off x="8499580" y="4181100"/>
            <a:ext cx="367047" cy="96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003879"/>
      </p:ext>
    </p:extLst>
  </p:cSld>
  <p:clrMapOvr>
    <a:masterClrMapping/>
  </p:clrMapOvr>
  <p:transition advTm="29583"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6272CB-BFD4-4800-9A02-3B4594D03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137</a:t>
            </a:fld>
            <a:endParaRPr lang="en-US" dirty="0"/>
          </a:p>
        </p:txBody>
      </p:sp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TSO – Federal 1040, Page 2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844800" y="1447800"/>
            <a:ext cx="561340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val 9"/>
          <p:cNvSpPr/>
          <p:nvPr/>
        </p:nvSpPr>
        <p:spPr>
          <a:xfrm>
            <a:off x="8074702" y="2133600"/>
            <a:ext cx="419100" cy="49167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67800" y="2133600"/>
            <a:ext cx="231153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Tranferred</a:t>
            </a:r>
            <a:r>
              <a:rPr lang="en-US" b="1" dirty="0">
                <a:solidFill>
                  <a:srgbClr val="FF0000"/>
                </a:solidFill>
              </a:rPr>
              <a:t> from </a:t>
            </a:r>
            <a:r>
              <a:rPr lang="en-US" b="1" dirty="0" err="1">
                <a:solidFill>
                  <a:srgbClr val="FF0000"/>
                </a:solidFill>
              </a:rPr>
              <a:t>Sch</a:t>
            </a:r>
            <a:r>
              <a:rPr lang="en-US" b="1" dirty="0">
                <a:solidFill>
                  <a:srgbClr val="FF0000"/>
                </a:solidFill>
              </a:rPr>
              <a:t> 3,</a:t>
            </a:r>
          </a:p>
          <a:p>
            <a:r>
              <a:rPr lang="en-US" b="1" dirty="0">
                <a:solidFill>
                  <a:srgbClr val="FF0000"/>
                </a:solidFill>
              </a:rPr>
              <a:t>Part 1, total</a:t>
            </a:r>
          </a:p>
        </p:txBody>
      </p:sp>
      <p:cxnSp>
        <p:nvCxnSpPr>
          <p:cNvPr id="11" name="Straight Arrow Connector 10"/>
          <p:cNvCxnSpPr>
            <a:cxnSpLocks/>
            <a:stCxn id="2" idx="1"/>
            <a:endCxn id="10" idx="6"/>
          </p:cNvCxnSpPr>
          <p:nvPr/>
        </p:nvCxnSpPr>
        <p:spPr>
          <a:xfrm flipH="1" flipV="1">
            <a:off x="8493802" y="2379436"/>
            <a:ext cx="573998" cy="773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742942"/>
      </p:ext>
    </p:extLst>
  </p:cSld>
  <p:clrMapOvr>
    <a:masterClrMapping/>
  </p:clrMapOvr>
  <p:transition advTm="36579"/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cs typeface="Calibri"/>
              </a:rPr>
              <a:t>Tom Andrews</a:t>
            </a: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Federal Health Insurance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2B1BF4-AD79-4B91-AEF8-5EBD02F061E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2DED2-CFE9-4EDC-8FE2-5B1C8700C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F9309-988B-4761-8DEF-1BF5462E1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71C609-0F0D-4841-9F2F-030B3379F104}" type="slidenum">
              <a:rPr lang="en-US" altLang="en-US" smtClean="0"/>
              <a:pPr>
                <a:defRPr/>
              </a:pPr>
              <a:t>138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7262741"/>
      </p:ext>
    </p:extLst>
  </p:cSld>
  <p:clrMapOvr>
    <a:masterClrMapping/>
  </p:clrMapOvr>
  <p:transition spd="slow" advTm="11537"/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Step 10</a:t>
            </a:r>
            <a:br>
              <a:rPr lang="en-US" dirty="0"/>
            </a:br>
            <a:r>
              <a:rPr lang="en-US" dirty="0"/>
              <a:t>Health Insurance (Federal)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BCCDDF-F31D-4D25-A26D-6A5A9EF0E7B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820BBC-AC8A-41A2-B5A2-A38EDA688333}" type="slidenum">
              <a:rPr lang="en-US" altLang="en-US" smtClean="0"/>
              <a:pPr/>
              <a:t>139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668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34"/>
    </mc:Choice>
    <mc:Fallback xmlns="">
      <p:transition spd="slow" advTm="1103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 Use information from Intake/Interview Sheet, Part II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Marital status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Taxpayer-completed info on people who lived with them or whom they supported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Answers to questions in shaded section that counselor completes based on interview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 Determine: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Marital status as of December 31 of the tax year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People who were living in the home during the year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People whom taxpayer supported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Their relationship/dependency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Who paid more than half the cost of keeping up the home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Date of death if either/both spouse(s) deceased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To Determine Filing Status, Do an Analysis Of Taxpayer’s  Living Situation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088CD-5EAB-44FB-A478-7FB39F715E1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31799"/>
      </p:ext>
    </p:extLst>
  </p:cSld>
  <p:clrMapOvr>
    <a:masterClrMapping/>
  </p:clrMapOvr>
  <p:transition advTm="88592"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140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78833" y="1524000"/>
            <a:ext cx="9753600" cy="42607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On Federal return, there is no longer a Shared Responsibility Payment (penalty) if taxpayer does not have health insurance</a:t>
            </a:r>
          </a:p>
          <a:p>
            <a:r>
              <a:rPr lang="en-US" dirty="0"/>
              <a:t>Only entry required on Federal return is to state if taxpayer purchased health insurance through the Marketplace </a:t>
            </a:r>
          </a:p>
          <a:p>
            <a:pPr lvl="1"/>
            <a:r>
              <a:rPr lang="en-US" dirty="0"/>
              <a:t>If taxpayer did purchase insurance through the Marketplace and received an Advance Premium Tax Credit to help pay premiums, a reconciliation of amount received must be done (covered in later lesson)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Health Insurance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0533D2-5047-40BE-97F8-9C679FA4E2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61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040"/>
    </mc:Choice>
    <mc:Fallback xmlns="">
      <p:transition spd="slow" advTm="113040"/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141</a:t>
            </a:fld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TSO – Entering Federal Health Insurance Info</a:t>
            </a:r>
            <a:br>
              <a:rPr lang="en-US" dirty="0"/>
            </a:br>
            <a:r>
              <a:rPr lang="en-US" sz="2700" dirty="0"/>
              <a:t>Health Insurance section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209800" y="1447800"/>
            <a:ext cx="7391400" cy="41148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5D044-0D47-4BC2-85E5-322174D765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20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56"/>
    </mc:Choice>
    <mc:Fallback xmlns="">
      <p:transition spd="slow" advTm="16556"/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Pause the slide show</a:t>
            </a:r>
          </a:p>
          <a:p>
            <a:r>
              <a:rPr lang="en-US" dirty="0"/>
              <a:t>Complete TSO Health Insurance section by stating that Andrews did not purchase insurance through the Marketplace (Step 10)</a:t>
            </a:r>
          </a:p>
          <a:p>
            <a:r>
              <a:rPr lang="en-US" dirty="0"/>
              <a:t>Check that Federal and NJ refund monitors did not change from prior step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TSO - Student Activity</a:t>
            </a:r>
            <a:br>
              <a:rPr lang="en-US" dirty="0"/>
            </a:br>
            <a:r>
              <a:rPr lang="en-US" sz="2700" dirty="0"/>
              <a:t>Health Insurance section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A6ADFD4-8AC4-478C-A9F1-5528B183B78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929100"/>
      </p:ext>
    </p:extLst>
  </p:cSld>
  <p:clrMapOvr>
    <a:masterClrMapping/>
  </p:clrMapOvr>
  <p:transition advTm="21593"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cs typeface="Calibri"/>
              </a:rPr>
              <a:t>Tom Andrews</a:t>
            </a: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State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52C07-0969-4A71-B791-02C4386DF1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5B3EE-C945-4764-B4A6-DDC2C300D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56F7E-7CD2-4EB1-92BA-162E71668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71C609-0F0D-4841-9F2F-030B3379F104}" type="slidenum">
              <a:rPr lang="en-US" altLang="en-US" smtClean="0"/>
              <a:pPr>
                <a:defRPr/>
              </a:pPr>
              <a:t>143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1153879"/>
      </p:ext>
    </p:extLst>
  </p:cSld>
  <p:clrMapOvr>
    <a:masterClrMapping/>
  </p:clrMapOvr>
  <p:transition spd="slow" advTm="18049"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 lvl="0"/>
            <a:r>
              <a:rPr lang="en-US" noProof="0"/>
              <a:t>NJ Core Andrews TY2019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 lvl="0"/>
            <a:fld id="{AE820BBC-AC8A-41A2-B5A2-A38EDA688333}" type="slidenum">
              <a:rPr lang="en-US" altLang="en-US" noProof="0" smtClean="0"/>
              <a:pPr lvl="0"/>
              <a:t>144</a:t>
            </a:fld>
            <a:endParaRPr lang="en-US" altLang="en-US" noProof="0" dirty="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DE1F7CB8-F7EB-4246-936A-71F795E7E18F}"/>
              </a:ext>
            </a:extLst>
          </p:cNvPr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Enter items documented on the NJ Checklist into TSO State Section </a:t>
            </a:r>
          </a:p>
          <a:p>
            <a:pPr lvl="1"/>
            <a:r>
              <a:rPr lang="en-US" dirty="0"/>
              <a:t>Appropriate submenus are indicated in black lines on NJ Checklist</a:t>
            </a:r>
          </a:p>
          <a:p>
            <a:pPr lvl="1"/>
            <a:r>
              <a:rPr lang="en-US" dirty="0"/>
              <a:t>Enter documented item on line indicated in right-hand column of NJ Checklist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1FA2C8-F397-43F6-8CBD-12197FA9E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TSO – Enter NJ Items from NJ Checklist</a:t>
            </a: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7581900" y="5486402"/>
            <a:ext cx="1371600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73" tIns="34286" rIns="68573" bIns="34286" anchor="ctr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4C2947-13DC-4326-9072-4941A4DD32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168195"/>
      </p:ext>
    </p:extLst>
  </p:cSld>
  <p:clrMapOvr>
    <a:masterClrMapping/>
  </p:clrMapOvr>
  <p:transition spd="slow" advTm="105563"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145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87821" y="1761433"/>
            <a:ext cx="9753600" cy="402336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NJ Checklist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652347"/>
            <a:ext cx="7543800" cy="41324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3" y="2514600"/>
            <a:ext cx="1432636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State Section</a:t>
            </a:r>
          </a:p>
          <a:p>
            <a:r>
              <a:rPr lang="en-US" b="1" dirty="0">
                <a:solidFill>
                  <a:srgbClr val="FF0000"/>
                </a:solidFill>
              </a:rPr>
              <a:t>Sub-Menu</a:t>
            </a:r>
          </a:p>
        </p:txBody>
      </p:sp>
      <p:cxnSp>
        <p:nvCxnSpPr>
          <p:cNvPr id="9" name="Straight Arrow Connector 8"/>
          <p:cNvCxnSpPr>
            <a:cxnSpLocks/>
            <a:stCxn id="8" idx="3"/>
          </p:cNvCxnSpPr>
          <p:nvPr/>
        </p:nvCxnSpPr>
        <p:spPr>
          <a:xfrm flipV="1">
            <a:off x="2042239" y="2837765"/>
            <a:ext cx="3063161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363200" y="2837765"/>
            <a:ext cx="1539396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Line on screen</a:t>
            </a:r>
          </a:p>
          <a:p>
            <a:r>
              <a:rPr lang="en-US" b="1" dirty="0">
                <a:solidFill>
                  <a:srgbClr val="FF0000"/>
                </a:solidFill>
              </a:rPr>
              <a:t>to enter item</a:t>
            </a:r>
          </a:p>
        </p:txBody>
      </p:sp>
      <p:cxnSp>
        <p:nvCxnSpPr>
          <p:cNvPr id="16" name="Straight Arrow Connector 15"/>
          <p:cNvCxnSpPr>
            <a:cxnSpLocks/>
            <a:stCxn id="15" idx="1"/>
          </p:cNvCxnSpPr>
          <p:nvPr/>
        </p:nvCxnSpPr>
        <p:spPr>
          <a:xfrm flipH="1">
            <a:off x="9982200" y="3160931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543800" y="2837765"/>
            <a:ext cx="2438400" cy="646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104298" y="2685365"/>
            <a:ext cx="2232990" cy="28643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C10A4C-26CD-4E90-8918-841F8EF4FA6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00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053"/>
    </mc:Choice>
    <mc:Fallback xmlns="">
      <p:transition spd="slow" advTm="84053"/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>
            <a:extLst>
              <a:ext uri="{FF2B5EF4-FFF2-40B4-BE49-F238E27FC236}">
                <a16:creationId xmlns:a16="http://schemas.microsoft.com/office/drawing/2014/main" id="{D6F60295-DE09-42C1-A239-78D46E8D37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Step 11</a:t>
            </a:r>
            <a:br>
              <a:rPr lang="en-US" dirty="0"/>
            </a:br>
            <a:r>
              <a:rPr lang="en-US" dirty="0"/>
              <a:t>NJ Return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5124F3-1F89-4EAD-8288-FB26C2AD7B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820BBC-AC8A-41A2-B5A2-A38EDA688333}" type="slidenum">
              <a:rPr lang="en-US" altLang="en-US" smtClean="0"/>
              <a:pPr/>
              <a:t>146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048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43"/>
    </mc:Choice>
    <mc:Fallback xmlns="">
      <p:transition spd="slow" advTm="26043"/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>
            <a:extLst>
              <a:ext uri="{FF2B5EF4-FFF2-40B4-BE49-F238E27FC236}">
                <a16:creationId xmlns:a16="http://schemas.microsoft.com/office/drawing/2014/main" id="{D70F2215-4A20-404D-8FB1-FE63207091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Step 11a</a:t>
            </a:r>
            <a:br>
              <a:rPr lang="en-US" dirty="0"/>
            </a:br>
            <a:r>
              <a:rPr lang="en-US" dirty="0"/>
              <a:t>NJ Property Tax Credit Or Deduction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0F3905-3702-4C3E-8C9C-34C2FAE31D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820BBC-AC8A-41A2-B5A2-A38EDA688333}" type="slidenum">
              <a:rPr lang="en-US" altLang="en-US" smtClean="0"/>
              <a:pPr/>
              <a:t>147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936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8"/>
    </mc:Choice>
    <mc:Fallback xmlns="">
      <p:transition spd="slow" advTm="11048"/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148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78833" y="1447799"/>
            <a:ext cx="9753600" cy="4817505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/>
              <a:t>NJ has several property tax relief programs</a:t>
            </a:r>
          </a:p>
          <a:p>
            <a:pPr lvl="1" indent="-337820"/>
            <a:r>
              <a:rPr lang="en-US" sz="3200" dirty="0"/>
              <a:t>More details about these programs in Davenport problem</a:t>
            </a:r>
          </a:p>
          <a:p>
            <a:pPr lvl="1" indent="-337820"/>
            <a:r>
              <a:rPr lang="en-US" sz="3200" dirty="0">
                <a:cs typeface="Calibri"/>
              </a:rPr>
              <a:t>Refer to NJ Special Handling document on TP4F Preparer page</a:t>
            </a:r>
          </a:p>
          <a:p>
            <a:pPr marL="340995" indent="-340995"/>
            <a:r>
              <a:rPr lang="en-US" sz="3600" dirty="0"/>
              <a:t>One of the programs is a property tax credit or deduction on NJ 1040 for NJ residents who are homeowners or renters</a:t>
            </a:r>
          </a:p>
          <a:p>
            <a:pPr marL="340995" indent="-340995"/>
            <a:r>
              <a:rPr lang="en-US" sz="3600" dirty="0"/>
              <a:t>Can claim credit or deduction, whichever is better</a:t>
            </a:r>
          </a:p>
          <a:p>
            <a:pPr marL="914082" lvl="1" indent="-340995"/>
            <a:r>
              <a:rPr lang="en-US" sz="3200" dirty="0"/>
              <a:t>Enter property tax info, and TSO determines which is better</a:t>
            </a:r>
          </a:p>
          <a:p>
            <a:pPr marL="340995" indent="-340995"/>
            <a:r>
              <a:rPr lang="en-US" sz="3600" dirty="0"/>
              <a:t>Credit is claimed on NJ 1040 Line 55</a:t>
            </a:r>
          </a:p>
          <a:p>
            <a:pPr marL="914082" lvl="1" indent="-340995"/>
            <a:r>
              <a:rPr lang="en-US" sz="3200" dirty="0"/>
              <a:t>Credit is $50 ($25 if taxpayer and spouse file separate returns but maintain the same principal residence)</a:t>
            </a:r>
            <a:endParaRPr lang="en-US" dirty="0"/>
          </a:p>
          <a:p>
            <a:pPr marL="340995" indent="-340995"/>
            <a:endParaRPr lang="en-US" sz="3600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NJ Property Tax Credit or Deduction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97EA6C-BAB7-4F24-A7E0-513801BC25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55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045"/>
    </mc:Choice>
    <mc:Fallback xmlns="">
      <p:transition spd="slow" advTm="92045"/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149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78833" y="1447800"/>
            <a:ext cx="9753600" cy="4648200"/>
          </a:xfrm>
        </p:spPr>
        <p:txBody>
          <a:bodyPr>
            <a:normAutofit/>
          </a:bodyPr>
          <a:lstStyle/>
          <a:p>
            <a:pPr marL="340995" indent="-340995"/>
            <a:r>
              <a:rPr lang="en-US" sz="3600" dirty="0"/>
              <a:t>Deduction is claimed on NJ 1040 Line 39</a:t>
            </a:r>
          </a:p>
          <a:p>
            <a:pPr marL="914082" lvl="1" indent="-340995"/>
            <a:r>
              <a:rPr lang="en-US" sz="3200" dirty="0"/>
              <a:t>Maximum allowable deduction is $15,000</a:t>
            </a:r>
          </a:p>
          <a:p>
            <a:r>
              <a:rPr lang="en-US" dirty="0"/>
              <a:t>Tenants can claim 18% of rent paid as property taxes</a:t>
            </a:r>
          </a:p>
          <a:p>
            <a:r>
              <a:rPr lang="en-US" dirty="0"/>
              <a:t>Note property tax amount on NJ Checklist in Credits section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340995" indent="-340995"/>
            <a:endParaRPr lang="en-US" sz="3600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NJ Property Tax Credit or Deduction</a:t>
            </a:r>
            <a:endParaRPr lang="en-US" sz="16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712AB7-2159-4D09-AC30-0AD6B661B5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3743FD-8329-4A59-A911-A9293FC31A44}"/>
              </a:ext>
            </a:extLst>
          </p:cNvPr>
          <p:cNvSpPr txBox="1"/>
          <p:nvPr/>
        </p:nvSpPr>
        <p:spPr>
          <a:xfrm>
            <a:off x="11201400" y="762000"/>
            <a:ext cx="8382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 cont’d</a:t>
            </a:r>
          </a:p>
        </p:txBody>
      </p:sp>
    </p:spTree>
    <p:extLst>
      <p:ext uri="{BB962C8B-B14F-4D97-AF65-F5344CB8AC3E}">
        <p14:creationId xmlns:p14="http://schemas.microsoft.com/office/powerpoint/2010/main" val="242349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39"/>
    </mc:Choice>
    <mc:Fallback xmlns="">
      <p:transition spd="slow" advTm="5553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695D30B-3C76-4844-8B3B-26B58BF1B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1E525-5F38-465A-8629-C9A7F80AF012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Intake/Interview Sheet – Part II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819400" y="1600200"/>
            <a:ext cx="7239000" cy="4267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210800" y="4495800"/>
            <a:ext cx="1791324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Completed by</a:t>
            </a:r>
          </a:p>
          <a:p>
            <a:r>
              <a:rPr lang="en-US" b="1" dirty="0">
                <a:solidFill>
                  <a:srgbClr val="FF0000"/>
                </a:solidFill>
              </a:rPr>
              <a:t>counselor based </a:t>
            </a:r>
          </a:p>
          <a:p>
            <a:r>
              <a:rPr lang="en-US" b="1" dirty="0">
                <a:solidFill>
                  <a:srgbClr val="FF0000"/>
                </a:solidFill>
              </a:rPr>
              <a:t>on interview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1946" y="5221069"/>
            <a:ext cx="1511119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Completed by</a:t>
            </a:r>
          </a:p>
          <a:p>
            <a:r>
              <a:rPr lang="en-US" b="1" dirty="0">
                <a:solidFill>
                  <a:srgbClr val="FF0000"/>
                </a:solidFill>
              </a:rPr>
              <a:t>taxpayer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3276600"/>
            <a:ext cx="151240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Marital status</a:t>
            </a:r>
          </a:p>
        </p:txBody>
      </p:sp>
    </p:spTree>
    <p:extLst>
      <p:ext uri="{BB962C8B-B14F-4D97-AF65-F5344CB8AC3E}">
        <p14:creationId xmlns:p14="http://schemas.microsoft.com/office/powerpoint/2010/main" val="3116665591"/>
      </p:ext>
    </p:extLst>
  </p:cSld>
  <p:clrMapOvr>
    <a:masterClrMapping/>
  </p:clrMapOvr>
  <p:transition advTm="102586"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150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78833" y="1447799"/>
            <a:ext cx="9753600" cy="481750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Domiciled and maintained a principal residence as a homeowner or tenant in NJ</a:t>
            </a:r>
          </a:p>
          <a:p>
            <a:pPr lvl="1"/>
            <a:r>
              <a:rPr lang="en-US" dirty="0"/>
              <a:t>Must live in residence; cannot rent it out</a:t>
            </a:r>
          </a:p>
          <a:p>
            <a:r>
              <a:rPr lang="en-US" dirty="0"/>
              <a:t>Principal residence was subject to property taxes that were paid as actual property taxes or through rent</a:t>
            </a:r>
          </a:p>
          <a:p>
            <a:pPr lvl="1"/>
            <a:r>
              <a:rPr lang="en-US" dirty="0"/>
              <a:t>Cannot claim if living in tax-exempt </a:t>
            </a:r>
            <a:r>
              <a:rPr lang="en-US" altLang="en-US" dirty="0"/>
              <a:t>housing not subject to property taxes or in housing subject to Payments in Lieu of Taxes - P.I.L.O.T.</a:t>
            </a:r>
            <a:endParaRPr lang="en-US" dirty="0"/>
          </a:p>
          <a:p>
            <a:r>
              <a:rPr lang="en-US" dirty="0"/>
              <a:t>Gross income (NJ 1040 Line 29) &gt; $20K for </a:t>
            </a:r>
            <a:r>
              <a:rPr lang="en-US" sz="3000" dirty="0"/>
              <a:t>MFJ/HOH/QW or $10K for S/MFS) </a:t>
            </a:r>
          </a:p>
          <a:p>
            <a:pPr lvl="1">
              <a:buFont typeface="Wingdings" panose="05000000000000000000" pitchFamily="2" charset="2"/>
              <a:buNone/>
              <a:defRPr/>
            </a:pPr>
            <a:r>
              <a:rPr lang="en-US" sz="3000" b="1" dirty="0"/>
              <a:t>OR </a:t>
            </a:r>
          </a:p>
          <a:p>
            <a:pPr>
              <a:buNone/>
              <a:defRPr/>
            </a:pPr>
            <a:r>
              <a:rPr lang="en-US" sz="3000" dirty="0"/>
              <a:t>      Age 65 &amp; older or blind or disabled</a:t>
            </a:r>
            <a:endParaRPr lang="en-US" sz="3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General Eligibility Requirements for NJ Property Tax Credit/Deduction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125EE-B665-47A3-8849-E08F4E6C0A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205"/>
    </mc:Choice>
    <mc:Fallback xmlns="">
      <p:transition spd="slow" advTm="134205"/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600" dirty="0"/>
              <a:t> Legally responsible for paying rent &amp; rent has been paid</a:t>
            </a:r>
          </a:p>
          <a:p>
            <a:pPr lvl="1"/>
            <a:r>
              <a:rPr lang="en-US" altLang="en-US" sz="2500" dirty="0"/>
              <a:t>Written agreement with landlord or person on lease stating responsibility</a:t>
            </a:r>
          </a:p>
          <a:p>
            <a:pPr lvl="1"/>
            <a:r>
              <a:rPr lang="en-US" altLang="en-US" sz="2500" dirty="0">
                <a:solidFill>
                  <a:srgbClr val="001132"/>
                </a:solidFill>
              </a:rPr>
              <a:t>If taxpayer lives with someone &amp; contributes towards rent, but no written document stating responsibility, cannot claim property tax credit.  Responsible party can claim</a:t>
            </a:r>
          </a:p>
          <a:p>
            <a:r>
              <a:rPr lang="en-US" altLang="en-US" sz="2600" dirty="0"/>
              <a:t>Rented dwelling must have separate kitchen &amp; bath facilities</a:t>
            </a:r>
          </a:p>
          <a:p>
            <a:r>
              <a:rPr lang="en-US" altLang="en-US" sz="2600" dirty="0"/>
              <a:t>Residence must be subject to property taxes (not public housing, dorms, special construction tax breaks)</a:t>
            </a:r>
          </a:p>
        </p:txBody>
      </p:sp>
      <p:sp>
        <p:nvSpPr>
          <p:cNvPr id="286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/>
              <a:t>Renters - Specific Eligibility Requirements for NJ Property Tax Credit</a:t>
            </a:r>
            <a:endParaRPr lang="en-US" altLang="en-US" sz="3600" dirty="0">
              <a:solidFill>
                <a:srgbClr val="00B05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85F2D0-6E06-4478-B33C-40CB3A15BA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96530"/>
      </p:ext>
    </p:extLst>
  </p:cSld>
  <p:clrMapOvr>
    <a:masterClrMapping/>
  </p:clrMapOvr>
  <p:transition advTm="83055"/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152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78833" y="1447799"/>
            <a:ext cx="9753600" cy="54102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Scratch pads available on TP4F Preparer page</a:t>
            </a:r>
          </a:p>
          <a:p>
            <a:r>
              <a:rPr lang="en-US" dirty="0"/>
              <a:t>When a calculation is necessary, use scratch pads to document for quality reviewer and taxpayer records</a:t>
            </a:r>
          </a:p>
          <a:p>
            <a:r>
              <a:rPr lang="en-US" dirty="0"/>
              <a:t>Available scratch pads (in drop-down menu):</a:t>
            </a:r>
          </a:p>
          <a:p>
            <a:pPr lvl="1"/>
            <a:r>
              <a:rPr lang="en-US" dirty="0"/>
              <a:t>Medicare premiums</a:t>
            </a:r>
          </a:p>
          <a:p>
            <a:pPr lvl="1"/>
            <a:r>
              <a:rPr lang="en-US" dirty="0"/>
              <a:t>Schedule A property taxes </a:t>
            </a:r>
          </a:p>
          <a:p>
            <a:pPr lvl="1"/>
            <a:r>
              <a:rPr lang="en-US" dirty="0"/>
              <a:t>NJ property taxes and/or rent</a:t>
            </a:r>
          </a:p>
          <a:p>
            <a:pPr lvl="1"/>
            <a:r>
              <a:rPr lang="en-US" dirty="0"/>
              <a:t>NJ gambling</a:t>
            </a:r>
          </a:p>
          <a:p>
            <a:pPr lvl="1"/>
            <a:r>
              <a:rPr lang="en-US" dirty="0"/>
              <a:t>Blank – for other miscellaneous calculations</a:t>
            </a:r>
          </a:p>
          <a:p>
            <a:pPr marL="3175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of Scratch Pads to Calculate and Document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5D34F4-CD82-48C9-8A6D-E77F885AFA3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76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571"/>
    </mc:Choice>
    <mc:Fallback xmlns="">
      <p:transition spd="slow" advTm="200571"/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00894" y="2364547"/>
            <a:ext cx="11043363" cy="138227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153</a:t>
            </a:fld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Scratch Pad for Andrews Rent </a:t>
            </a:r>
          </a:p>
        </p:txBody>
      </p:sp>
      <p:sp>
        <p:nvSpPr>
          <p:cNvPr id="7" name="Oval 6"/>
          <p:cNvSpPr/>
          <p:nvPr/>
        </p:nvSpPr>
        <p:spPr>
          <a:xfrm>
            <a:off x="8608394" y="3185170"/>
            <a:ext cx="2209800" cy="53339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0568936" y="2346971"/>
            <a:ext cx="1249427" cy="47243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48068" y="1447802"/>
            <a:ext cx="205832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Total property tax</a:t>
            </a:r>
          </a:p>
          <a:p>
            <a:r>
              <a:rPr lang="en-US" b="1" dirty="0">
                <a:solidFill>
                  <a:srgbClr val="FF0000"/>
                </a:solidFill>
              </a:rPr>
              <a:t>that can be claimed</a:t>
            </a:r>
          </a:p>
        </p:txBody>
      </p:sp>
      <p:cxnSp>
        <p:nvCxnSpPr>
          <p:cNvPr id="10" name="Straight Arrow Connector 9"/>
          <p:cNvCxnSpPr>
            <a:cxnSpLocks/>
            <a:stCxn id="9" idx="2"/>
          </p:cNvCxnSpPr>
          <p:nvPr/>
        </p:nvCxnSpPr>
        <p:spPr>
          <a:xfrm>
            <a:off x="9577228" y="2094133"/>
            <a:ext cx="991708" cy="3657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548068" y="4114800"/>
            <a:ext cx="250344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Use formula to calculate</a:t>
            </a:r>
          </a:p>
          <a:p>
            <a:r>
              <a:rPr lang="en-US" b="1" dirty="0">
                <a:solidFill>
                  <a:srgbClr val="FF0000"/>
                </a:solidFill>
              </a:rPr>
              <a:t>18% of yearly rent</a:t>
            </a:r>
          </a:p>
        </p:txBody>
      </p:sp>
      <p:cxnSp>
        <p:nvCxnSpPr>
          <p:cNvPr id="14" name="Straight Arrow Connector 13"/>
          <p:cNvCxnSpPr>
            <a:cxnSpLocks/>
            <a:stCxn id="13" idx="0"/>
          </p:cNvCxnSpPr>
          <p:nvPr/>
        </p:nvCxnSpPr>
        <p:spPr>
          <a:xfrm flipV="1">
            <a:off x="9799789" y="3718570"/>
            <a:ext cx="0" cy="3962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031B-53E1-49F6-A9A2-4CAEC1F20F8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5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74"/>
    </mc:Choice>
    <mc:Fallback xmlns="">
      <p:transition spd="slow" advTm="64074"/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378" y="2367291"/>
            <a:ext cx="7954485" cy="307700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Core Andrews TY2019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20BBC-AC8A-41A2-B5A2-A38EDA6883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87821" y="1761433"/>
            <a:ext cx="9753600" cy="402336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Enter Property Tax Information on NJ Checklist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781" y="2653099"/>
            <a:ext cx="128605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18% of rent</a:t>
            </a:r>
          </a:p>
        </p:txBody>
      </p:sp>
      <p:cxnSp>
        <p:nvCxnSpPr>
          <p:cNvPr id="9" name="Straight Arrow Connector 8"/>
          <p:cNvCxnSpPr>
            <a:cxnSpLocks/>
            <a:stCxn id="8" idx="3"/>
          </p:cNvCxnSpPr>
          <p:nvPr/>
        </p:nvCxnSpPr>
        <p:spPr>
          <a:xfrm>
            <a:off x="1807839" y="2837765"/>
            <a:ext cx="1668649" cy="1191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476488" y="2667000"/>
            <a:ext cx="4067311" cy="83138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838" y="1948321"/>
            <a:ext cx="7869561" cy="4189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56FC3B1-7E34-49CC-A033-ACEDEF9C7B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12-01-2020 v0.95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7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63"/>
    </mc:Choice>
    <mc:Fallback xmlns="">
      <p:transition spd="slow" advTm="67063"/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Core Andrews TY2019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20BBC-AC8A-41A2-B5A2-A38EDA6883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7581900" y="5486402"/>
            <a:ext cx="1371600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73" tIns="34286" rIns="68573" bIns="34286" anchor="ctr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1FA2C8-F397-43F6-8CBD-12197FA9E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3" y="28835"/>
            <a:ext cx="9965630" cy="1143000"/>
          </a:xfrm>
        </p:spPr>
        <p:txBody>
          <a:bodyPr>
            <a:normAutofit/>
          </a:bodyPr>
          <a:lstStyle/>
          <a:p>
            <a:r>
              <a:rPr lang="en-US" dirty="0"/>
              <a:t>TSO – Entering Property Tax Credit/Deduction</a:t>
            </a:r>
            <a:br>
              <a:rPr lang="en-US" dirty="0"/>
            </a:br>
            <a:r>
              <a:rPr lang="en-US" sz="2700" dirty="0"/>
              <a:t>State Section&gt;NJ&gt;Credits&gt;Property Tax Credit/Deduction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718" y="1288159"/>
            <a:ext cx="6781800" cy="49771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792710" y="3547351"/>
            <a:ext cx="554818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Refer to NJ Special Handling document for requirements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3221848" y="3658842"/>
            <a:ext cx="570862" cy="1927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529019" y="5392105"/>
            <a:ext cx="175573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18% of rent paid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3221848" y="5576771"/>
            <a:ext cx="1307171" cy="228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744462" y="5955349"/>
            <a:ext cx="822341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Renter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3432115" y="6140015"/>
            <a:ext cx="229289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Oval 13"/>
          <p:cNvSpPr/>
          <p:nvPr/>
        </p:nvSpPr>
        <p:spPr>
          <a:xfrm>
            <a:off x="2729810" y="3453621"/>
            <a:ext cx="533401" cy="414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53474" y="5370385"/>
            <a:ext cx="600546" cy="414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706003" y="5932811"/>
            <a:ext cx="726112" cy="414408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7585F4C-2D3E-4E5B-B26C-559C27DADA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55685"/>
      </p:ext>
    </p:extLst>
  </p:cSld>
  <p:clrMapOvr>
    <a:masterClrMapping/>
  </p:clrMapOvr>
  <p:transition spd="slow" advTm="76592"/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Pause the slide show</a:t>
            </a:r>
          </a:p>
          <a:p>
            <a:r>
              <a:rPr lang="en-US" dirty="0"/>
              <a:t>Enter the Property Tax information from the NJ Checklist Credits section into TSO State Section (Step 11A)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TSO - Student Activity</a:t>
            </a:r>
            <a:br>
              <a:rPr lang="en-US" dirty="0"/>
            </a:br>
            <a:r>
              <a:rPr lang="en-US" sz="2700" dirty="0"/>
              <a:t>State Section&gt;NJ&gt;Credits&gt;Property Tax Credit/Deduction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8AD9B-CFA9-4CDF-9180-9F56D7EEE6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12-01-2020 v0.95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Core Andrews TY2019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1E97C6-B5EA-4059-8D5E-F0990EFE79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834143"/>
      </p:ext>
    </p:extLst>
  </p:cSld>
  <p:clrMapOvr>
    <a:masterClrMapping/>
  </p:clrMapOvr>
  <p:transition advTm="24577"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>
            <a:extLst>
              <a:ext uri="{FF2B5EF4-FFF2-40B4-BE49-F238E27FC236}">
                <a16:creationId xmlns:a16="http://schemas.microsoft.com/office/drawing/2014/main" id="{20A5198B-1F49-4156-89B3-83AE13345E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Step 11b</a:t>
            </a:r>
            <a:br>
              <a:rPr lang="en-US" dirty="0"/>
            </a:br>
            <a:r>
              <a:rPr lang="en-US" dirty="0"/>
              <a:t>NJ Health Insurance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E0CF87-9961-459E-A998-56849663D1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820BBC-AC8A-41A2-B5A2-A38EDA688333}" type="slidenum">
              <a:rPr lang="en-US" altLang="en-US" smtClean="0"/>
              <a:pPr/>
              <a:t>157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978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9"/>
    </mc:Choice>
    <mc:Fallback xmlns="">
      <p:transition spd="slow" advTm="13569"/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12-01-2020 v0.95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Core Andrews TY2019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E3000-1FE7-4597-BE23-A1AC10F0DE0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Enter NJ Health Insurance Information on NJ Checklist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37916"/>
            <a:ext cx="10760447" cy="1752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4613" y="1769689"/>
            <a:ext cx="11299312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Based on interview, indicate on NJ Checklist that Andrews had health insurance all year</a:t>
            </a:r>
          </a:p>
        </p:txBody>
      </p:sp>
    </p:spTree>
    <p:extLst>
      <p:ext uri="{BB962C8B-B14F-4D97-AF65-F5344CB8AC3E}">
        <p14:creationId xmlns:p14="http://schemas.microsoft.com/office/powerpoint/2010/main" val="147703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49"/>
    </mc:Choice>
    <mc:Fallback xmlns="">
      <p:transition spd="slow" advTm="75549"/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Core Andrews TY2019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20BBC-AC8A-41A2-B5A2-A38EDA6883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78833" y="1371600"/>
            <a:ext cx="9753600" cy="441319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TSO – Entering NJ Health Care Coverage</a:t>
            </a:r>
            <a:br>
              <a:rPr lang="en-US" dirty="0"/>
            </a:br>
            <a:r>
              <a:rPr lang="en-US" sz="2400" dirty="0"/>
              <a:t>State Section&gt;Tax&gt;Health Care Coverage (</a:t>
            </a:r>
            <a:r>
              <a:rPr lang="en-US" sz="2400" dirty="0" err="1"/>
              <a:t>Sch</a:t>
            </a:r>
            <a:r>
              <a:rPr lang="en-US" sz="2400" dirty="0"/>
              <a:t> NJ-HCC)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2694" y="3016609"/>
            <a:ext cx="2678169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health insurance status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725836" y="3201275"/>
            <a:ext cx="1006858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88" y="1554511"/>
            <a:ext cx="9923206" cy="42291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val 9"/>
          <p:cNvSpPr/>
          <p:nvPr/>
        </p:nvSpPr>
        <p:spPr>
          <a:xfrm>
            <a:off x="8686800" y="5181600"/>
            <a:ext cx="2131394" cy="60205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1802936"/>
            <a:ext cx="4944623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Health Mandate will be covered in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detail in a separate module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C7744D-D90A-4864-A6BF-941C913DD66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12-01-2020 v0.95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5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83"/>
    </mc:Choice>
    <mc:Fallback xmlns="">
      <p:transition spd="slow" advTm="4708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AE820BBC-AC8A-41A2-B5A2-A38EDA688333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21509" name="Rectangle 10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Not married as of December 31</a:t>
            </a:r>
          </a:p>
          <a:p>
            <a:r>
              <a:rPr lang="en-US" altLang="en-US" dirty="0"/>
              <a:t>Married, but </a:t>
            </a:r>
            <a:r>
              <a:rPr lang="en-US" altLang="en-US" dirty="0">
                <a:solidFill>
                  <a:srgbClr val="FF0000"/>
                </a:solidFill>
              </a:rPr>
              <a:t>legally</a:t>
            </a:r>
            <a:r>
              <a:rPr lang="en-US" altLang="en-US" dirty="0"/>
              <a:t> separated</a:t>
            </a:r>
          </a:p>
          <a:p>
            <a:pPr lvl="1"/>
            <a:r>
              <a:rPr lang="en-US" altLang="en-US" dirty="0"/>
              <a:t>NJ does not recognize legal separation, and IRS follows state rules.  Therefore, separated in NJ cannot file single</a:t>
            </a:r>
          </a:p>
          <a:p>
            <a:r>
              <a:rPr lang="en-US" altLang="en-US" dirty="0"/>
              <a:t>There may be a more advantageous filing status if the taxpayer has a dependent or another qualifying person (covered in later lessons)</a:t>
            </a:r>
          </a:p>
          <a:p>
            <a:pPr lvl="1"/>
            <a:endParaRPr lang="en-US" altLang="en-US" dirty="0"/>
          </a:p>
        </p:txBody>
      </p:sp>
      <p:sp>
        <p:nvSpPr>
          <p:cNvPr id="2150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Filing Status: Single</a:t>
            </a: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7581900" y="5486402"/>
            <a:ext cx="1371600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73" tIns="34286" rIns="68573" bIns="34286" anchor="ctr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50" b="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386E4F-E99A-4812-A6FF-03B1F151C57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</p:cSld>
  <p:clrMapOvr>
    <a:masterClrMapping/>
  </p:clrMapOvr>
  <p:transition spd="slow" advTm="101609"/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Pause the slide show</a:t>
            </a:r>
          </a:p>
          <a:p>
            <a:r>
              <a:rPr lang="en-US" dirty="0"/>
              <a:t>Enter the NJ Health Insurance Information into TSO State Section (Step 11B)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Activity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17E3D-FE35-4CB9-8961-8B1E9D4BCA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12-01-2020 v0.95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Core Andrews TY2019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1E97C6-B5EA-4059-8D5E-F0990EFE79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301936"/>
      </p:ext>
    </p:extLst>
  </p:cSld>
  <p:clrMapOvr>
    <a:masterClrMapping/>
  </p:clrMapOvr>
  <p:transition advTm="16044"/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Step 11c</a:t>
            </a:r>
            <a:br>
              <a:rPr lang="en-US" dirty="0"/>
            </a:br>
            <a:r>
              <a:rPr lang="en-US" dirty="0"/>
              <a:t>NJ Basic Information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D1DB1F-BCA3-4EC9-960C-B38FD6BC94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820BBC-AC8A-41A2-B5A2-A38EDA688333}" type="slidenum">
              <a:rPr lang="en-US" altLang="en-US" smtClean="0"/>
              <a:pPr/>
              <a:t>161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418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99"/>
    </mc:Choice>
    <mc:Fallback xmlns="">
      <p:transition spd="slow" advTm="45599"/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Core Andrews TY2019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20BBC-AC8A-41A2-B5A2-A38EDA6883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7581900" y="5486402"/>
            <a:ext cx="1371600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73" tIns="34286" rIns="68573" bIns="34286" anchor="ctr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1FA2C8-F397-43F6-8CBD-12197FA9E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3" y="28835"/>
            <a:ext cx="9905997" cy="1143000"/>
          </a:xfrm>
        </p:spPr>
        <p:txBody>
          <a:bodyPr>
            <a:normAutofit/>
          </a:bodyPr>
          <a:lstStyle/>
          <a:p>
            <a:r>
              <a:rPr lang="en-US" dirty="0">
                <a:cs typeface="Calibri"/>
              </a:rPr>
              <a:t>NJ State Basic Information – Military Veterans</a:t>
            </a:r>
            <a:endParaRPr lang="en-US" dirty="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DE1F7CB8-F7EB-4246-936A-71F795E7E18F}"/>
              </a:ext>
            </a:extLst>
          </p:cNvPr>
          <p:cNvSpPr>
            <a:spLocks noGrp="1" noChangeArrowheads="1"/>
          </p:cNvSpPr>
          <p:nvPr>
            <p:ph sz="quarter" idx="12"/>
          </p:nvPr>
        </p:nvSpPr>
        <p:spPr>
          <a:xfrm>
            <a:off x="1219200" y="1612551"/>
            <a:ext cx="9753600" cy="421203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340995" indent="-340995"/>
            <a:r>
              <a:rPr lang="en-US" sz="3600" dirty="0"/>
              <a:t>A U.S. military veteran is eligible for a $6,000 exemption on the NJ return </a:t>
            </a:r>
          </a:p>
          <a:p>
            <a:pPr marL="913765" lvl="1" indent="-340995"/>
            <a:r>
              <a:rPr lang="en-US" sz="3600" dirty="0"/>
              <a:t>Honorably discharged or released under honorable circumstances from active duty any time before the last day of the tax year</a:t>
            </a:r>
            <a:endParaRPr lang="en-US" sz="3600" dirty="0">
              <a:cs typeface="Calibri"/>
            </a:endParaRPr>
          </a:p>
          <a:p>
            <a:pPr marL="913765" lvl="1" indent="-340995"/>
            <a:r>
              <a:rPr lang="en-US" sz="3600" dirty="0">
                <a:cs typeface="Calibri"/>
              </a:rPr>
              <a:t>Taxpayer and spouse both get exemption if both are eligible veterans ($12,000)</a:t>
            </a:r>
            <a:endParaRPr lang="en-US" sz="3600" dirty="0"/>
          </a:p>
          <a:p>
            <a:pPr marL="914082" lvl="1" indent="-340995"/>
            <a:r>
              <a:rPr lang="en-US" sz="3600" dirty="0"/>
              <a:t>Qualifying veterans only (not surviving spouses)</a:t>
            </a:r>
          </a:p>
          <a:p>
            <a:pPr marL="340995" indent="-340995"/>
            <a:r>
              <a:rPr lang="en-US" sz="3600" dirty="0"/>
              <a:t>Must provide official discharge documentation along with an application form to the State Treasury the first year this exemption is claimed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070077-B941-4AD0-9511-6848A281EA7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35992"/>
      </p:ext>
    </p:extLst>
  </p:cSld>
  <p:clrMapOvr>
    <a:masterClrMapping/>
  </p:clrMapOvr>
  <p:transition spd="slow" advTm="118600"/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Core Andrews TY2019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20BBC-AC8A-41A2-B5A2-A38EDA6883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163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7581900" y="5486402"/>
            <a:ext cx="1371600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73" tIns="34286" rIns="68573" bIns="34286" anchor="ctr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1FA2C8-F397-43F6-8CBD-12197FA9E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3" y="28835"/>
            <a:ext cx="9751391" cy="1143000"/>
          </a:xfrm>
        </p:spPr>
        <p:txBody>
          <a:bodyPr>
            <a:normAutofit/>
          </a:bodyPr>
          <a:lstStyle/>
          <a:p>
            <a:r>
              <a:rPr lang="en-US" dirty="0"/>
              <a:t>TSO – Entering NJ Basic Information Section</a:t>
            </a:r>
            <a:br>
              <a:rPr lang="en-US" dirty="0"/>
            </a:br>
            <a:r>
              <a:rPr lang="en-US" sz="2700" dirty="0"/>
              <a:t>State Section&gt;NJ&gt;Basic Information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133600" y="1447800"/>
            <a:ext cx="7543800" cy="44957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337288" y="4495800"/>
            <a:ext cx="412831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County/Municipality of current residence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5942498" y="4680466"/>
            <a:ext cx="1394790" cy="18466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BC5879-53AC-4F3E-8F73-506AC7640C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40617"/>
      </p:ext>
    </p:extLst>
  </p:cSld>
  <p:clrMapOvr>
    <a:masterClrMapping/>
  </p:clrMapOvr>
  <p:transition spd="slow" advTm="75561"/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Core Andrews TY2019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20BBC-AC8A-41A2-B5A2-A38EDA6883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164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7581900" y="5486402"/>
            <a:ext cx="1371600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73" tIns="34286" rIns="68573" bIns="34286" anchor="ctr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1FA2C8-F397-43F6-8CBD-12197FA9E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3" y="28835"/>
            <a:ext cx="9751391" cy="1143000"/>
          </a:xfrm>
        </p:spPr>
        <p:txBody>
          <a:bodyPr>
            <a:normAutofit/>
          </a:bodyPr>
          <a:lstStyle/>
          <a:p>
            <a:r>
              <a:rPr lang="en-US" dirty="0"/>
              <a:t>TSO – NJ Basic Information Section</a:t>
            </a:r>
            <a:endParaRPr lang="en-US" sz="1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3041215" y="1752600"/>
            <a:ext cx="6230219" cy="4191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5334000" y="5334000"/>
            <a:ext cx="194745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Veteran deduction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191000" y="5478217"/>
            <a:ext cx="1120558" cy="4044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311558" y="2286000"/>
            <a:ext cx="295670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Gubernatorial Elections Fund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4191000" y="2461932"/>
            <a:ext cx="1120558" cy="873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214" y="2133600"/>
            <a:ext cx="723317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461" y="5181600"/>
            <a:ext cx="717070" cy="762000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5133CC6-0697-4340-8EB3-A553B6D017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9BD338-0F12-4F29-929C-E87C4F19280F}"/>
              </a:ext>
            </a:extLst>
          </p:cNvPr>
          <p:cNvSpPr txBox="1"/>
          <p:nvPr/>
        </p:nvSpPr>
        <p:spPr>
          <a:xfrm>
            <a:off x="11201400" y="762000"/>
            <a:ext cx="8382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 cont’d</a:t>
            </a:r>
          </a:p>
        </p:txBody>
      </p:sp>
    </p:spTree>
    <p:extLst>
      <p:ext uri="{BB962C8B-B14F-4D97-AF65-F5344CB8AC3E}">
        <p14:creationId xmlns:p14="http://schemas.microsoft.com/office/powerpoint/2010/main" val="1394285203"/>
      </p:ext>
    </p:extLst>
  </p:cSld>
  <p:clrMapOvr>
    <a:masterClrMapping/>
  </p:clrMapOvr>
  <p:transition spd="slow" advTm="77556"/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Pause the slide show</a:t>
            </a:r>
          </a:p>
          <a:p>
            <a:r>
              <a:rPr lang="en-US" dirty="0"/>
              <a:t>Enter the items from the NJ Checklist Basic Information section into TSO State Section (Step 11C)</a:t>
            </a:r>
          </a:p>
          <a:p>
            <a:pPr lvl="1"/>
            <a:r>
              <a:rPr lang="en-US" dirty="0"/>
              <a:t>Must click Save a few times and then Exit New Jersey Return before TSO will update NJ refund monitor</a:t>
            </a:r>
          </a:p>
          <a:p>
            <a:r>
              <a:rPr lang="en-US" dirty="0"/>
              <a:t>Check the Federal and NJ refund monitors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TSO - Student Activity</a:t>
            </a:r>
            <a:br>
              <a:rPr lang="en-US" dirty="0"/>
            </a:br>
            <a:r>
              <a:rPr lang="en-US" sz="2700" dirty="0"/>
              <a:t>State Section&gt;NJ&gt;Basic Information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8D7F-372A-4634-A9B5-CCDD86BB779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091897"/>
      </p:ext>
    </p:extLst>
  </p:cSld>
  <p:clrMapOvr>
    <a:masterClrMapping/>
  </p:clrMapOvr>
  <p:transition advTm="33069"/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166</a:t>
            </a:fld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TSO – NJ 1040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90238" y="3395404"/>
            <a:ext cx="217258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Veterans exemption</a:t>
            </a:r>
          </a:p>
          <a:p>
            <a:r>
              <a:rPr lang="en-US" b="1" dirty="0">
                <a:solidFill>
                  <a:srgbClr val="FF0000"/>
                </a:solidFill>
              </a:rPr>
              <a:t>$6000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621366" y="1714500"/>
            <a:ext cx="6011114" cy="3962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8011940" y="3505200"/>
            <a:ext cx="8382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454620" y="3581400"/>
            <a:ext cx="2650780" cy="598835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8799226" y="3778888"/>
            <a:ext cx="473756" cy="2899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EEEBDAA-2A51-42C3-97D2-950FEE65572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89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69"/>
    </mc:Choice>
    <mc:Fallback xmlns="">
      <p:transition spd="slow" advTm="39069"/>
    </mc:Fallback>
  </mc:AlternateContent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167</a:t>
            </a:fld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TSO – Property Tax Credit on NJ 1040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286000" y="1371600"/>
            <a:ext cx="7010400" cy="4724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8458200" y="2438400"/>
            <a:ext cx="838200" cy="152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69129" y="2329934"/>
            <a:ext cx="225401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NJ property tax credit</a:t>
            </a:r>
          </a:p>
        </p:txBody>
      </p:sp>
      <p:cxnSp>
        <p:nvCxnSpPr>
          <p:cNvPr id="9" name="Straight Arrow Connector 8"/>
          <p:cNvCxnSpPr>
            <a:endCxn id="7" idx="6"/>
          </p:cNvCxnSpPr>
          <p:nvPr/>
        </p:nvCxnSpPr>
        <p:spPr bwMode="auto">
          <a:xfrm flipH="1">
            <a:off x="9296400" y="2509903"/>
            <a:ext cx="355580" cy="469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CEF90F4-227B-43DE-9762-A16B232A667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93"/>
    </mc:Choice>
    <mc:Fallback xmlns="">
      <p:transition spd="slow" advTm="16093"/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Step 12</a:t>
            </a:r>
            <a:br>
              <a:rPr lang="en-US" dirty="0"/>
            </a:br>
            <a:r>
              <a:rPr lang="en-US" dirty="0"/>
              <a:t>E-file Section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1292FE-FB40-4AE2-8821-BF709BB57C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820BBC-AC8A-41A2-B5A2-A38EDA688333}" type="slidenum">
              <a:rPr lang="en-US" altLang="en-US" smtClean="0"/>
              <a:pPr/>
              <a:t>168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389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63"/>
    </mc:Choice>
    <mc:Fallback xmlns="">
      <p:transition spd="slow" advTm="25563"/>
    </mc:Fallback>
  </mc:AlternateContent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Complete these steps in Andrews E-file section:</a:t>
            </a:r>
          </a:p>
          <a:p>
            <a:pPr lvl="1"/>
            <a:r>
              <a:rPr lang="en-US" dirty="0"/>
              <a:t>Federal return type – choose type based on Andrews’ choice on Intake/Interview sheet (Additional Information section, question 3) </a:t>
            </a:r>
          </a:p>
          <a:p>
            <a:pPr lvl="2"/>
            <a:r>
              <a:rPr lang="en-US" dirty="0"/>
              <a:t>E-file:  Paper Check</a:t>
            </a:r>
          </a:p>
          <a:p>
            <a:pPr lvl="2"/>
            <a:r>
              <a:rPr lang="en-US" dirty="0"/>
              <a:t>E-file:  Direct Deposit</a:t>
            </a:r>
          </a:p>
          <a:p>
            <a:pPr lvl="2"/>
            <a:r>
              <a:rPr lang="en-US" dirty="0"/>
              <a:t>Paper Return with Direct Deposit</a:t>
            </a:r>
          </a:p>
          <a:p>
            <a:pPr lvl="2"/>
            <a:r>
              <a:rPr lang="en-US" dirty="0"/>
              <a:t>Paper Return</a:t>
            </a:r>
          </a:p>
          <a:p>
            <a:pPr lvl="1"/>
            <a:r>
              <a:rPr lang="en-US" dirty="0"/>
              <a:t>State return type</a:t>
            </a:r>
          </a:p>
          <a:p>
            <a:pPr lvl="2"/>
            <a:r>
              <a:rPr lang="en-US" dirty="0"/>
              <a:t>Same as Federal choices (but in different order)</a:t>
            </a:r>
          </a:p>
          <a:p>
            <a:r>
              <a:rPr lang="en-US" dirty="0"/>
              <a:t>Follow district rules for completing other sections of E-file section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TSO – Completing Andrews E-File Section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169</a:t>
            </a:fld>
            <a:endParaRPr lang="en-US" alt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B1CA92-CB52-40E7-BC69-7049BEA379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08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025"/>
    </mc:Choice>
    <mc:Fallback xmlns="">
      <p:transition spd="slow" advTm="22502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AE820BBC-AC8A-41A2-B5A2-A38EDA688333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21506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TSO – Entering Filing Status</a:t>
            </a:r>
            <a:br>
              <a:rPr lang="en-GB" altLang="en-US" dirty="0"/>
            </a:br>
            <a:r>
              <a:rPr lang="en-GB" altLang="en-US" sz="2700" dirty="0"/>
              <a:t>Basic Information&gt;Filing Status</a:t>
            </a: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7581900" y="5486402"/>
            <a:ext cx="1371600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73" tIns="34286" rIns="68573" bIns="34286" anchor="ctr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50" b="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9411" y="2253734"/>
            <a:ext cx="131747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Filing status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111690" y="2438400"/>
            <a:ext cx="977721" cy="12335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993" y="1523999"/>
            <a:ext cx="9774014" cy="441960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2253734"/>
            <a:ext cx="131747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Filing status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2286000" y="2438400"/>
            <a:ext cx="160020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EC60726-3448-4170-8F61-5EB7CA15664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643472"/>
      </p:ext>
    </p:extLst>
  </p:cSld>
  <p:clrMapOvr>
    <a:masterClrMapping/>
  </p:clrMapOvr>
  <p:transition spd="slow" advTm="107596"/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4F5C20D-4D1A-425D-AC5F-FFEB8EBFF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07068"/>
            <a:ext cx="7353911" cy="47383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TSO – Federal Return Type</a:t>
            </a:r>
            <a:br>
              <a:rPr lang="en-US" dirty="0"/>
            </a:br>
            <a:r>
              <a:rPr lang="en-US" sz="2400" dirty="0"/>
              <a:t>E-file Section&gt;Return Type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265863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265863"/>
            <a:ext cx="936625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170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5181600"/>
            <a:ext cx="499752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Choose E-file:  Paper Check from drop-down menu</a:t>
            </a:r>
          </a:p>
        </p:txBody>
      </p:sp>
      <p:sp>
        <p:nvSpPr>
          <p:cNvPr id="8" name="Oval 7"/>
          <p:cNvSpPr/>
          <p:nvPr/>
        </p:nvSpPr>
        <p:spPr>
          <a:xfrm flipV="1">
            <a:off x="2895600" y="5416455"/>
            <a:ext cx="1981200" cy="838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4555C96-4E87-4DD9-9143-5C1C6CFD4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1695" y="6254655"/>
            <a:ext cx="1333856" cy="365125"/>
          </a:xfrm>
        </p:spPr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94"/>
    </mc:Choice>
    <mc:Fallback xmlns="">
      <p:transition spd="slow" advTm="19594"/>
    </mc:Fallback>
  </mc:AlternateContent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EB6F82D-51DD-4EE8-9C46-EC720D862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47862"/>
            <a:ext cx="9122628" cy="40384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val 7"/>
          <p:cNvSpPr/>
          <p:nvPr/>
        </p:nvSpPr>
        <p:spPr>
          <a:xfrm flipV="1">
            <a:off x="5488296" y="2971800"/>
            <a:ext cx="2817503" cy="990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TSO – State Return Type</a:t>
            </a:r>
            <a:br>
              <a:rPr lang="en-US" dirty="0"/>
            </a:br>
            <a:r>
              <a:rPr lang="en-US" sz="2400" dirty="0"/>
              <a:t>E-file Section&gt;State Return(s)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265863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265863"/>
            <a:ext cx="936625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171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34400" y="2961968"/>
            <a:ext cx="2764218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Choose E-file:  Paper Check</a:t>
            </a:r>
          </a:p>
          <a:p>
            <a:r>
              <a:rPr lang="en-US" b="1" dirty="0">
                <a:solidFill>
                  <a:srgbClr val="FF0000"/>
                </a:solidFill>
              </a:rPr>
              <a:t> from drop-down menu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7C43D19-13AB-4EC3-BB80-907E63CF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2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63"/>
    </mc:Choice>
    <mc:Fallback xmlns="">
      <p:transition spd="slow" advTm="24763"/>
    </mc:Fallback>
  </mc:AlternateContent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172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78833" y="1371600"/>
            <a:ext cx="9753600" cy="525883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After all information is entered into TSO, the following steps still need to be done.  They are not simulated in this practice return:</a:t>
            </a:r>
          </a:p>
          <a:p>
            <a:pPr lvl="1"/>
            <a:r>
              <a:rPr lang="en-US" dirty="0"/>
              <a:t>A quality reviewer must check everything on the Intake/Interview sheet and on the Federal and NJ returns in TSO</a:t>
            </a:r>
          </a:p>
          <a:p>
            <a:pPr lvl="1"/>
            <a:r>
              <a:rPr lang="en-US" dirty="0"/>
              <a:t>The PDF of the Federal and NJ returns must be printed for the taxpayer’s records</a:t>
            </a:r>
          </a:p>
          <a:p>
            <a:pPr lvl="1"/>
            <a:r>
              <a:rPr lang="en-US" dirty="0"/>
              <a:t>The counselor must review both returns with taxpayers to ensure that they understand everything</a:t>
            </a:r>
          </a:p>
          <a:p>
            <a:pPr lvl="1"/>
            <a:r>
              <a:rPr lang="en-US" dirty="0"/>
              <a:t>The taxpayer(s) must sign Form 8879 from the PDF</a:t>
            </a:r>
          </a:p>
          <a:p>
            <a:pPr lvl="2"/>
            <a:r>
              <a:rPr lang="en-US" dirty="0"/>
              <a:t>Gives permission for e-filing</a:t>
            </a:r>
          </a:p>
          <a:p>
            <a:pPr lvl="2"/>
            <a:r>
              <a:rPr lang="en-US" dirty="0"/>
              <a:t>Acknowledges that taxpayer(s) is responsible for the accuracy of the info on return</a:t>
            </a:r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Steps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DCF65A-5643-4EDC-B016-5D0198F7806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6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552"/>
    </mc:Choice>
    <mc:Fallback xmlns="">
      <p:transition spd="slow" advTm="124552"/>
    </mc:Fallback>
  </mc:AlternateContent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173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78833" y="1447800"/>
            <a:ext cx="9753600" cy="518263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Return must be marked ready for e-file</a:t>
            </a:r>
          </a:p>
          <a:p>
            <a:pPr lvl="2"/>
            <a:r>
              <a:rPr lang="en-US" dirty="0"/>
              <a:t>ERO will perform the actual e-filing</a:t>
            </a:r>
          </a:p>
          <a:p>
            <a:pPr lvl="2"/>
            <a:r>
              <a:rPr lang="en-US" dirty="0"/>
              <a:t>If e-file is rejected by IRS or NJ, corrections must be made as necessary</a:t>
            </a:r>
          </a:p>
          <a:p>
            <a:pPr lvl="1"/>
            <a:r>
              <a:rPr lang="en-US" dirty="0"/>
              <a:t>Tax envelope must be assembled for taxpayer(s), including:</a:t>
            </a:r>
          </a:p>
          <a:p>
            <a:pPr lvl="2"/>
            <a:r>
              <a:rPr lang="en-US" dirty="0"/>
              <a:t>All source documents (tax forms, taxpayer lists, etc.)</a:t>
            </a:r>
          </a:p>
          <a:p>
            <a:pPr lvl="2"/>
            <a:r>
              <a:rPr lang="en-US" dirty="0"/>
              <a:t>Intake/Interview sheet</a:t>
            </a:r>
          </a:p>
          <a:p>
            <a:pPr lvl="2"/>
            <a:r>
              <a:rPr lang="en-US" dirty="0"/>
              <a:t>NJ Checklist</a:t>
            </a:r>
          </a:p>
          <a:p>
            <a:pPr lvl="2"/>
            <a:r>
              <a:rPr lang="en-US" dirty="0"/>
              <a:t>Scratch pads and printed results from TP4F tax tools</a:t>
            </a:r>
          </a:p>
          <a:p>
            <a:pPr lvl="2"/>
            <a:r>
              <a:rPr lang="en-US" dirty="0"/>
              <a:t>Printed Federal and NJ returns</a:t>
            </a:r>
          </a:p>
          <a:p>
            <a:pPr lvl="2"/>
            <a:r>
              <a:rPr lang="en-US" dirty="0"/>
              <a:t>Form 8879</a:t>
            </a:r>
          </a:p>
          <a:p>
            <a:pPr marL="1143000" lvl="2" indent="0">
              <a:buNone/>
            </a:pPr>
            <a:r>
              <a:rPr lang="en-US" b="1" dirty="0">
                <a:solidFill>
                  <a:srgbClr val="FF0000"/>
                </a:solidFill>
              </a:rPr>
              <a:t>No taxpayer information or papers are kept by the counselor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Steps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6E0974-6058-4864-B785-194DA6BC74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04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607"/>
    </mc:Choice>
    <mc:Fallback xmlns="">
      <p:transition spd="slow" advTm="11360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4815F9-B87A-4D41-AEF0-37FD42C55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881" y="1364049"/>
            <a:ext cx="5367833" cy="4731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DEEAA4-8715-4A98-B68A-0FDEE7EF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400" dirty="0"/>
              <a:t>TSO – Entering Personal Information for Taxpayer</a:t>
            </a:r>
            <a:br>
              <a:rPr lang="en-US" altLang="en-US" sz="3400" dirty="0"/>
            </a:br>
            <a:r>
              <a:rPr lang="en-US" altLang="en-US" sz="2400" dirty="0"/>
              <a:t>Basic Information&gt;Personal Information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87385" y="3292015"/>
            <a:ext cx="273203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Name as shown on SS card</a:t>
            </a: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 bwMode="auto">
          <a:xfrm flipH="1">
            <a:off x="5791201" y="3476681"/>
            <a:ext cx="996184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486400" y="4378907"/>
            <a:ext cx="432022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TSO transfers from SS # used to start return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4899977" y="4538589"/>
            <a:ext cx="575180" cy="2498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486400" y="5029200"/>
            <a:ext cx="140282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Date of birth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5029200" y="5175337"/>
            <a:ext cx="445957" cy="3852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486400" y="5611279"/>
            <a:ext cx="127419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Occupation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4419600" y="5779536"/>
            <a:ext cx="1086787" cy="46094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61101363"/>
      </p:ext>
    </p:extLst>
  </p:cSld>
  <p:clrMapOvr>
    <a:masterClrMapping/>
  </p:clrMapOvr>
  <p:transition advTm="492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2CD6F-934B-4BE5-9808-8156A87C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800" dirty="0"/>
              <a:t>TSO – Entering Personal Information for Taxpayer/Spouse                                                                                                                       </a:t>
            </a:r>
            <a:endParaRPr lang="en-US" sz="1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438400" y="1447800"/>
            <a:ext cx="7239000" cy="48180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562600" y="2514600"/>
            <a:ext cx="3647602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Check any boxes that apply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5A24F4-BB1D-4040-BE8A-41EF73983C86}"/>
              </a:ext>
            </a:extLst>
          </p:cNvPr>
          <p:cNvSpPr txBox="1"/>
          <p:nvPr/>
        </p:nvSpPr>
        <p:spPr>
          <a:xfrm>
            <a:off x="11201400" y="762000"/>
            <a:ext cx="8382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 cont’d</a:t>
            </a:r>
          </a:p>
        </p:txBody>
      </p:sp>
    </p:spTree>
    <p:extLst>
      <p:ext uri="{BB962C8B-B14F-4D97-AF65-F5344CB8AC3E}">
        <p14:creationId xmlns:p14="http://schemas.microsoft.com/office/powerpoint/2010/main" val="1798702111"/>
      </p:ext>
    </p:extLst>
  </p:cSld>
  <p:clrMapOvr>
    <a:masterClrMapping/>
  </p:clrMapOvr>
  <p:transition advTm="42048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546090" y="1271717"/>
            <a:ext cx="9753600" cy="489370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lesson will focus on a tax return for a typical single employed taxpayer</a:t>
            </a:r>
          </a:p>
          <a:p>
            <a:r>
              <a:rPr lang="en-US" dirty="0"/>
              <a:t>The following tax topics will be discussed:</a:t>
            </a:r>
          </a:p>
          <a:p>
            <a:pPr lvl="1"/>
            <a:r>
              <a:rPr lang="en-US" dirty="0"/>
              <a:t>Who Must/Should File a Tax Return</a:t>
            </a:r>
          </a:p>
          <a:p>
            <a:pPr lvl="1"/>
            <a:r>
              <a:rPr lang="en-US" dirty="0"/>
              <a:t>Single Filing Status</a:t>
            </a:r>
          </a:p>
          <a:p>
            <a:pPr lvl="1"/>
            <a:r>
              <a:rPr lang="en-US" dirty="0"/>
              <a:t>Income: Wages, Unemployment, Interest, and NJ Income Tax Refund</a:t>
            </a:r>
          </a:p>
          <a:p>
            <a:pPr lvl="1"/>
            <a:r>
              <a:rPr lang="en-US" dirty="0"/>
              <a:t>Adjustments: IRA Contributions/Deductions and Student Loan Interest</a:t>
            </a:r>
          </a:p>
          <a:p>
            <a:pPr lvl="1"/>
            <a:r>
              <a:rPr lang="en-US" dirty="0"/>
              <a:t>Standard Deduction</a:t>
            </a:r>
          </a:p>
          <a:p>
            <a:pPr lvl="1"/>
            <a:r>
              <a:rPr lang="en-US" dirty="0"/>
              <a:t>Credits: Retirement Savings Credit</a:t>
            </a:r>
          </a:p>
          <a:p>
            <a:pPr lvl="1"/>
            <a:r>
              <a:rPr lang="en-US" dirty="0"/>
              <a:t>Federal Health Insurance</a:t>
            </a:r>
          </a:p>
          <a:p>
            <a:pPr lvl="1"/>
            <a:r>
              <a:rPr lang="en-US" dirty="0"/>
              <a:t>NJ Entries</a:t>
            </a:r>
          </a:p>
          <a:p>
            <a:pPr marL="576262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Working Taxpayer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D41966-86F3-4BDF-B6C5-A091E9A222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3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568"/>
    </mc:Choice>
    <mc:Fallback xmlns="">
      <p:transition spd="slow" advTm="14156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E2DC1E-EE96-4BD2-AB84-55DB72C5E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800" dirty="0"/>
              <a:t>TSO – Entering Personal Information for Taxpayer/Spouse                              </a:t>
            </a:r>
            <a:r>
              <a:rPr lang="en-US" altLang="en-US" dirty="0"/>
              <a:t>               </a:t>
            </a:r>
            <a:endParaRPr lang="en-US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209800" y="1536700"/>
            <a:ext cx="655320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096000" y="2243230"/>
            <a:ext cx="3241528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Current address where taxpayer</a:t>
            </a:r>
          </a:p>
          <a:p>
            <a:r>
              <a:rPr lang="en-US" b="1" dirty="0">
                <a:solidFill>
                  <a:srgbClr val="FF0000"/>
                </a:solidFill>
              </a:rPr>
              <a:t>can be reached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5410200" y="2493281"/>
            <a:ext cx="685800" cy="1158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791200" y="3124200"/>
            <a:ext cx="2956450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Enter zip code;</a:t>
            </a:r>
          </a:p>
          <a:p>
            <a:r>
              <a:rPr lang="en-US" b="1" dirty="0">
                <a:solidFill>
                  <a:srgbClr val="FF0000"/>
                </a:solidFill>
              </a:rPr>
              <a:t>TSO populates city and state;</a:t>
            </a:r>
          </a:p>
          <a:p>
            <a:r>
              <a:rPr lang="en-US" b="1" dirty="0">
                <a:solidFill>
                  <a:srgbClr val="FF0000"/>
                </a:solidFill>
              </a:rPr>
              <a:t>Correct if needed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3810000" y="3504968"/>
            <a:ext cx="1981200" cy="23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044706" y="4730419"/>
            <a:ext cx="411773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State lived in as of 12/31;</a:t>
            </a:r>
          </a:p>
          <a:p>
            <a:r>
              <a:rPr lang="en-US" b="1" dirty="0">
                <a:solidFill>
                  <a:srgbClr val="FF0000"/>
                </a:solidFill>
              </a:rPr>
              <a:t>Determines which state return is needed 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4191000" y="5081886"/>
            <a:ext cx="853706" cy="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044706" y="5473144"/>
            <a:ext cx="317696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 used by IRS; for us to reach</a:t>
            </a:r>
          </a:p>
          <a:p>
            <a:r>
              <a:rPr lang="en-US" b="1" dirty="0">
                <a:solidFill>
                  <a:srgbClr val="FF0000"/>
                </a:solidFill>
              </a:rPr>
              <a:t> taxpayer if needed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4191000" y="5575230"/>
            <a:ext cx="853706" cy="4078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829082C-0A35-4B93-904A-7A72A6695A31}"/>
              </a:ext>
            </a:extLst>
          </p:cNvPr>
          <p:cNvSpPr txBox="1"/>
          <p:nvPr/>
        </p:nvSpPr>
        <p:spPr>
          <a:xfrm>
            <a:off x="11201400" y="762000"/>
            <a:ext cx="8382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 cont’d</a:t>
            </a:r>
          </a:p>
        </p:txBody>
      </p:sp>
    </p:spTree>
    <p:extLst>
      <p:ext uri="{BB962C8B-B14F-4D97-AF65-F5344CB8AC3E}">
        <p14:creationId xmlns:p14="http://schemas.microsoft.com/office/powerpoint/2010/main" val="1660583537"/>
      </p:ext>
    </p:extLst>
  </p:cSld>
  <p:clrMapOvr>
    <a:masterClrMapping/>
  </p:clrMapOvr>
  <p:transition advTm="117075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TSO populates Resident State as of 12/31 based on state of current address</a:t>
            </a:r>
          </a:p>
          <a:p>
            <a:pPr lvl="1"/>
            <a:r>
              <a:rPr lang="en-US" dirty="0"/>
              <a:t>If taxpayer lived in a different state on 12/31, correct as needed</a:t>
            </a:r>
          </a:p>
          <a:p>
            <a:pPr lvl="1"/>
            <a:r>
              <a:rPr lang="en-US" dirty="0"/>
              <a:t>TSO then automatically starts the appropriate state return</a:t>
            </a:r>
          </a:p>
          <a:p>
            <a:pPr lvl="1"/>
            <a:r>
              <a:rPr lang="en-US" dirty="0"/>
              <a:t>Makes NJ refund monitor available as soon as first income entry is made  </a:t>
            </a:r>
          </a:p>
          <a:p>
            <a:r>
              <a:rPr lang="en-US" dirty="0"/>
              <a:t>To start the NJ return, must answer some basic questions:</a:t>
            </a:r>
          </a:p>
          <a:p>
            <a:pPr lvl="1"/>
            <a:r>
              <a:rPr lang="en-US" dirty="0"/>
              <a:t>NJ property tax deduction or credit</a:t>
            </a:r>
          </a:p>
          <a:p>
            <a:pPr lvl="2"/>
            <a:r>
              <a:rPr lang="en-US" dirty="0"/>
              <a:t>Just answer NO for now; we will deal with this in State section</a:t>
            </a:r>
          </a:p>
          <a:p>
            <a:pPr lvl="1"/>
            <a:r>
              <a:rPr lang="en-US" dirty="0"/>
              <a:t>Taxpayer NJ health insurance</a:t>
            </a:r>
          </a:p>
          <a:p>
            <a:pPr lvl="2"/>
            <a:r>
              <a:rPr lang="en-US" dirty="0"/>
              <a:t>Answer YES for now; we will deal with this in State section</a:t>
            </a:r>
          </a:p>
          <a:p>
            <a:pPr lvl="1"/>
            <a:r>
              <a:rPr lang="en-US" dirty="0"/>
              <a:t>Just hit Continue on the next screen; will answer these questions later in State section</a:t>
            </a:r>
          </a:p>
          <a:p>
            <a:pPr lvl="1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TSO – TaxSlayer Automatically Starts NJ Return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B7227-C1E0-44C6-9785-A13F48F930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28585"/>
      </p:ext>
    </p:extLst>
  </p:cSld>
  <p:clrMapOvr>
    <a:masterClrMapping/>
  </p:clrMapOvr>
  <p:transition advTm="10057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03057E-2909-426E-9905-F2D1DBF7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12-01-2020 v0.95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Core Andrews TY2019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1E97C6-B5EA-4059-8D5E-F0990EFE79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Enter Additional Personal Info on NJ Checklist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38400" y="1371600"/>
            <a:ext cx="9753600" cy="4413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61" y="1364949"/>
            <a:ext cx="10138674" cy="47072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4080842"/>
      </p:ext>
    </p:extLst>
  </p:cSld>
  <p:clrMapOvr>
    <a:masterClrMapping/>
  </p:clrMapOvr>
  <p:transition advTm="37106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Does Tom Andrews have any dependents?</a:t>
            </a:r>
          </a:p>
          <a:p>
            <a:pPr lvl="1"/>
            <a:r>
              <a:rPr lang="en-US" dirty="0"/>
              <a:t>On Intake sheet, Scott Davis is listed as someone who lives with Tom.  Probe with client</a:t>
            </a:r>
          </a:p>
          <a:p>
            <a:pPr lvl="2"/>
            <a:r>
              <a:rPr lang="en-US" dirty="0"/>
              <a:t>Scott is a roommate – lives in a separate room in house and shares household expenses</a:t>
            </a:r>
          </a:p>
          <a:p>
            <a:pPr lvl="2"/>
            <a:r>
              <a:rPr lang="en-US" dirty="0"/>
              <a:t>Scott is a full-time employee at a local business; he supports himself and files his own tax return</a:t>
            </a:r>
          </a:p>
          <a:p>
            <a:pPr lvl="1"/>
            <a:r>
              <a:rPr lang="en-US" dirty="0"/>
              <a:t>Scott is not Tom Andrews’ dependent</a:t>
            </a:r>
          </a:p>
          <a:p>
            <a:pPr lvl="2"/>
            <a:r>
              <a:rPr lang="en-US" dirty="0"/>
              <a:t>Answer NO to TSO question about dependents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Dependents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8762E-DF11-49E9-8BB8-E4101AFD45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36935"/>
      </p:ext>
    </p:extLst>
  </p:cSld>
  <p:clrMapOvr>
    <a:masterClrMapping/>
  </p:clrMapOvr>
  <p:transition advTm="73079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Pause the slide show</a:t>
            </a:r>
          </a:p>
          <a:p>
            <a:r>
              <a:rPr lang="en-US" dirty="0"/>
              <a:t>Enter the taxpayer Basic Information into TSO (Step 0)</a:t>
            </a:r>
          </a:p>
          <a:p>
            <a:r>
              <a:rPr lang="en-US" dirty="0"/>
              <a:t>Start the NJ return by answering NO to the Property Tax Deduction/Credit question and YES to the Health Insurance question.  Then click on Continue on next screen (Step 0)</a:t>
            </a:r>
          </a:p>
          <a:p>
            <a:r>
              <a:rPr lang="en-US" dirty="0"/>
              <a:t>Make sure all answers to the NJ Basic Information section questions on the NJ Checklist were filled in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3" y="28835"/>
            <a:ext cx="10210797" cy="1143000"/>
          </a:xfrm>
        </p:spPr>
        <p:txBody>
          <a:bodyPr>
            <a:normAutofit/>
          </a:bodyPr>
          <a:lstStyle/>
          <a:p>
            <a:r>
              <a:rPr lang="en-US" dirty="0"/>
              <a:t>TSO - Student Activity</a:t>
            </a:r>
            <a:br>
              <a:rPr lang="en-US" dirty="0"/>
            </a:br>
            <a:r>
              <a:rPr lang="en-US" altLang="en-US" sz="2700" dirty="0"/>
              <a:t>Basic Information&gt;Filing Status and Personal Information</a:t>
            </a:r>
            <a:endParaRPr lang="en-US" sz="27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4A3C5-CBB2-48BF-AE0E-1C55500ED6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96006"/>
      </p:ext>
    </p:extLst>
  </p:cSld>
  <p:clrMapOvr>
    <a:masterClrMapping/>
  </p:clrMapOvr>
  <p:transition advTm="12504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Tom Andrews</a:t>
            </a:r>
            <a:endParaRPr lang="en-US" altLang="en-US" dirty="0">
              <a:cs typeface="Calibri"/>
            </a:endParaRP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Income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FE7A23-64DB-4DE8-B0CE-6AC2C24282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CEAFB-4257-4043-8F29-5C368F11A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7E5ED-A2C9-4BBD-AF9E-1FBA7F45D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71C609-0F0D-4841-9F2F-030B3379F104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709992"/>
      </p:ext>
    </p:extLst>
  </p:cSld>
  <p:clrMapOvr>
    <a:masterClrMapping/>
  </p:clrMapOvr>
  <p:transition spd="slow" advTm="53084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AE820BBC-AC8A-41A2-B5A2-A38EDA688333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278833" y="1447800"/>
            <a:ext cx="9753600" cy="43369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Taxable vs. Non-Taxable</a:t>
            </a:r>
          </a:p>
          <a:p>
            <a:pPr lvl="1"/>
            <a:r>
              <a:rPr lang="en-US" dirty="0"/>
              <a:t>Pub 4012 Page D-1 shows lists of taxable and non-taxable income</a:t>
            </a:r>
          </a:p>
          <a:p>
            <a:pPr lvl="1"/>
            <a:r>
              <a:rPr lang="en-US" dirty="0"/>
              <a:t>Rules for what is taxable vs. non-taxable on NJ return may be different from Federal</a:t>
            </a:r>
          </a:p>
          <a:p>
            <a:pPr lvl="2"/>
            <a:r>
              <a:rPr lang="en-US" dirty="0"/>
              <a:t>Will discuss differences in later lessons</a:t>
            </a:r>
          </a:p>
          <a:p>
            <a:r>
              <a:rPr lang="en-US" dirty="0"/>
              <a:t>Earned vs. Not Earned</a:t>
            </a:r>
          </a:p>
          <a:p>
            <a:pPr lvl="1"/>
            <a:r>
              <a:rPr lang="en-US" dirty="0"/>
              <a:t>Pub 4012 Page I-1 shows lists of earned and unearned income</a:t>
            </a:r>
          </a:p>
          <a:p>
            <a:pPr lvl="1"/>
            <a:r>
              <a:rPr lang="en-US" dirty="0"/>
              <a:t>Important for eligibility for certain credits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Income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B2A8C27-A343-4A03-8640-7BB33DC8ECE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7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57"/>
    </mc:Choice>
    <mc:Fallback xmlns="">
      <p:transition spd="slow" advTm="8555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124200" y="1371600"/>
            <a:ext cx="5791200" cy="48937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3" y="28835"/>
            <a:ext cx="1021079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Taxable vs. Non-Taxable Income – Pub 4012 Page D-1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816EF4-DB9C-4B79-A4C3-C20B524AD6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4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46"/>
    </mc:Choice>
    <mc:Fallback xmlns="">
      <p:transition spd="slow" advTm="43146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Earned vs. Unearned Income – Pub 4012 Page I-1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345523"/>
            <a:ext cx="6934200" cy="49197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522BE2-0E84-4FAE-8972-24F8A74BBB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3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88"/>
    </mc:Choice>
    <mc:Fallback xmlns="">
      <p:transition spd="slow" advTm="33588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C2D77C6-C937-44D5-AD90-4041CFA2BB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AB10D2-C3CE-4A82-B959-685C2FD80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Step 1</a:t>
            </a:r>
            <a:br>
              <a:rPr lang="en-US" dirty="0"/>
            </a:br>
            <a:r>
              <a:rPr lang="en-US" dirty="0"/>
              <a:t>W-2 Marc </a:t>
            </a:r>
            <a:r>
              <a:rPr lang="en-US" dirty="0" err="1"/>
              <a:t>Tecktronics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3A3D-31B4-4B3B-9419-AC8668B9DB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92AEC-4AF7-4DC5-83A8-9BDFA0186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D895D-F544-49D0-8AAA-158AD8B46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71C609-0F0D-4841-9F2F-030B3379F104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pic>
        <p:nvPicPr>
          <p:cNvPr id="7" name="Audio 7">
            <a:hlinkClick r:id="" action="ppaction://media"/>
            <a:extLst>
              <a:ext uri="{FF2B5EF4-FFF2-40B4-BE49-F238E27FC236}">
                <a16:creationId xmlns:a16="http://schemas.microsoft.com/office/drawing/2014/main" id="{04BCB39E-F4EC-42D8-BD23-AC127C726D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66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Tom Andrews</a:t>
            </a:r>
            <a:endParaRPr lang="en-US" altLang="en-US" dirty="0">
              <a:cs typeface="Calibri"/>
            </a:endParaRP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Information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F29D54-9E29-4F8E-B5AC-2CD07DA9F4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EA6A6-4CA5-41BC-BC17-EE2E3C44F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133C7-FB2A-49D6-B1C0-5E17410CF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71C609-0F0D-4841-9F2F-030B3379F104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7198058"/>
      </p:ext>
    </p:extLst>
  </p:cSld>
  <p:clrMapOvr>
    <a:masterClrMapping/>
  </p:clrMapOvr>
  <p:transition spd="slow" advTm="56598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278833" y="1600200"/>
            <a:ext cx="9753600" cy="4184593"/>
          </a:xfrm>
        </p:spPr>
        <p:txBody>
          <a:bodyPr>
            <a:normAutofit fontScale="92500"/>
          </a:bodyPr>
          <a:lstStyle/>
          <a:p>
            <a:r>
              <a:rPr lang="en-US" dirty="0"/>
              <a:t>Employee compensation includes:</a:t>
            </a:r>
          </a:p>
          <a:p>
            <a:pPr lvl="1"/>
            <a:r>
              <a:rPr lang="en-US" altLang="en-US" dirty="0"/>
              <a:t>Wages, salaries, tips, severance pay, bonuses, &amp; commissions</a:t>
            </a:r>
          </a:p>
          <a:p>
            <a:pPr lvl="1"/>
            <a:r>
              <a:rPr lang="en-US" dirty="0"/>
              <a:t>Also c</a:t>
            </a:r>
            <a:r>
              <a:rPr lang="en-US" altLang="en-US" dirty="0"/>
              <a:t>ash, goods &amp; services, awards, &amp; taxable benefits</a:t>
            </a:r>
          </a:p>
          <a:p>
            <a:r>
              <a:rPr lang="en-US" dirty="0"/>
              <a:t>Considered earned income</a:t>
            </a:r>
          </a:p>
          <a:p>
            <a:r>
              <a:rPr lang="en-US" dirty="0"/>
              <a:t>Reported on Form W-2</a:t>
            </a:r>
          </a:p>
          <a:p>
            <a:r>
              <a:rPr lang="en-US" dirty="0"/>
              <a:t>Reimbursement of expenses employee paid out of pocket is not included in W-2 wages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Compensation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030316-4A9D-4415-BF1D-A811AF6AB7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7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082"/>
    </mc:Choice>
    <mc:Fallback xmlns="">
      <p:transition spd="slow" advTm="92082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278833" y="1600200"/>
            <a:ext cx="9753600" cy="46651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W-2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690" y="1459159"/>
            <a:ext cx="7239000" cy="47723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85090" y="2610574"/>
            <a:ext cx="3211328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Enter every box exactly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as is shown on W-2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7856" y="5640787"/>
            <a:ext cx="231518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Verify current tax year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6E6FFF7-F52A-479C-A7A7-7E9E2A4C9C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67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71"/>
    </mc:Choice>
    <mc:Fallback xmlns="">
      <p:transition spd="slow" advTm="7457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32</a:t>
            </a:fld>
            <a:endParaRPr lang="en-US" altLang="en-US" dirty="0"/>
          </a:p>
        </p:txBody>
      </p:sp>
      <p:sp>
        <p:nvSpPr>
          <p:cNvPr id="27651" name="Content Placeholder 7"/>
          <p:cNvSpPr>
            <a:spLocks noGrp="1"/>
          </p:cNvSpPr>
          <p:nvPr>
            <p:ph sz="quarter" idx="12"/>
          </p:nvPr>
        </p:nvSpPr>
        <p:spPr>
          <a:xfrm>
            <a:off x="1278833" y="1371600"/>
            <a:ext cx="9753600" cy="489370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For a lot of clients, Box 1 Wages, Box 3 Social Security Wages, and Box 5 Medicare Wages amounts are the same; however, they can be different</a:t>
            </a:r>
          </a:p>
          <a:p>
            <a:pPr lvl="1"/>
            <a:r>
              <a:rPr lang="en-US" altLang="en-US" dirty="0"/>
              <a:t>Box 1 is </a:t>
            </a:r>
            <a:r>
              <a:rPr lang="en-US" b="1" dirty="0"/>
              <a:t>total taxable </a:t>
            </a:r>
            <a:r>
              <a:rPr lang="en-US" dirty="0"/>
              <a:t>wages or salary for federal income tax purposes</a:t>
            </a:r>
          </a:p>
          <a:p>
            <a:pPr lvl="2"/>
            <a:r>
              <a:rPr lang="en-US" dirty="0"/>
              <a:t>Not necessarily the total amount earned during the year, since does not include pre-tax benefits such as 401k contributions</a:t>
            </a:r>
          </a:p>
          <a:p>
            <a:pPr lvl="1"/>
            <a:r>
              <a:rPr lang="en-US" dirty="0"/>
              <a:t>Box 3 is total amount of your wages subject to </a:t>
            </a:r>
            <a:r>
              <a:rPr lang="en-US" b="1" dirty="0"/>
              <a:t>Social Security tax </a:t>
            </a:r>
            <a:endParaRPr lang="en-US" dirty="0"/>
          </a:p>
          <a:p>
            <a:pPr lvl="2"/>
            <a:r>
              <a:rPr lang="en-US" dirty="0"/>
              <a:t>The Social Security tax rate for 2019 is 6.2%</a:t>
            </a:r>
          </a:p>
          <a:p>
            <a:pPr lvl="2"/>
            <a:r>
              <a:rPr lang="en-US" dirty="0"/>
              <a:t>The Social Security maximum taxable income for 2019 is $132,900</a:t>
            </a:r>
            <a:endParaRPr lang="en-US" b="1" dirty="0"/>
          </a:p>
          <a:p>
            <a:pPr lvl="1"/>
            <a:r>
              <a:rPr lang="en-US" dirty="0"/>
              <a:t>Box 5 is the amount of wages subject to the </a:t>
            </a:r>
            <a:r>
              <a:rPr lang="en-US" b="1" dirty="0"/>
              <a:t>Medicare Tax </a:t>
            </a:r>
          </a:p>
          <a:p>
            <a:pPr lvl="2"/>
            <a:r>
              <a:rPr lang="en-US" dirty="0"/>
              <a:t>The Medicare tax rate for 2019 is 1.45%</a:t>
            </a:r>
          </a:p>
          <a:p>
            <a:pPr lvl="2"/>
            <a:r>
              <a:rPr lang="en-US" dirty="0"/>
              <a:t>No maximum wage base for Medicare</a:t>
            </a:r>
          </a:p>
          <a:p>
            <a:pPr marL="1143000" lvl="2" indent="0">
              <a:buNone/>
            </a:pPr>
            <a:r>
              <a:rPr lang="en-US" dirty="0"/>
              <a:t> 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Gross Wages vs. Social Security Wages vs. Medicare Wages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FB7C1-CACC-4046-BECF-3B955BE2F7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3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062"/>
    </mc:Choice>
    <mc:Fallback xmlns="">
      <p:transition spd="slow" advTm="189062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sp>
        <p:nvSpPr>
          <p:cNvPr id="27651" name="Content Placeholder 7"/>
          <p:cNvSpPr>
            <a:spLocks noGrp="1"/>
          </p:cNvSpPr>
          <p:nvPr>
            <p:ph sz="quarter" idx="12"/>
          </p:nvPr>
        </p:nvSpPr>
        <p:spPr>
          <a:xfrm>
            <a:off x="1278833" y="1371600"/>
            <a:ext cx="9753600" cy="4893705"/>
          </a:xfrm>
        </p:spPr>
        <p:txBody>
          <a:bodyPr>
            <a:normAutofit/>
          </a:bodyPr>
          <a:lstStyle/>
          <a:p>
            <a:r>
              <a:rPr lang="en-US" dirty="0"/>
              <a:t>TSO auto-populates Boxes 3, 4, 5, 6 based on entry in Box 1</a:t>
            </a:r>
          </a:p>
          <a:p>
            <a:pPr lvl="1"/>
            <a:r>
              <a:rPr lang="en-US" dirty="0"/>
              <a:t>Change Boxes 3 and 5, if necessary, to match printed W-2 if not the same as Box 1</a:t>
            </a:r>
          </a:p>
          <a:p>
            <a:pPr lvl="1"/>
            <a:r>
              <a:rPr lang="en-US" dirty="0"/>
              <a:t>TSO will recalculate Boxes 4 and 6</a:t>
            </a:r>
          </a:p>
          <a:p>
            <a:pPr lvl="2"/>
            <a:r>
              <a:rPr lang="en-US" dirty="0"/>
              <a:t>Verify that calculated amount matches printed W-2; if not, correct as necessary match printed amount</a:t>
            </a:r>
          </a:p>
          <a:p>
            <a:pPr marL="1143000" lvl="2" indent="0">
              <a:buNone/>
            </a:pPr>
            <a:r>
              <a:rPr lang="en-US" dirty="0"/>
              <a:t> 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Gross Wages vs. Social Security Wages vs. Medicare Wages</a:t>
            </a:r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4CF1A-A3F6-4E99-9131-B934C48071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9638DD-D4E1-47FB-BCFD-E0198388B8CC}"/>
              </a:ext>
            </a:extLst>
          </p:cNvPr>
          <p:cNvSpPr txBox="1"/>
          <p:nvPr/>
        </p:nvSpPr>
        <p:spPr>
          <a:xfrm>
            <a:off x="11201400" y="762000"/>
            <a:ext cx="8382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 cont’d</a:t>
            </a:r>
          </a:p>
        </p:txBody>
      </p:sp>
    </p:spTree>
    <p:extLst>
      <p:ext uri="{BB962C8B-B14F-4D97-AF65-F5344CB8AC3E}">
        <p14:creationId xmlns:p14="http://schemas.microsoft.com/office/powerpoint/2010/main" val="388112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96"/>
    </mc:Choice>
    <mc:Fallback xmlns="">
      <p:transition spd="slow" advTm="65596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34</a:t>
            </a:fld>
            <a:endParaRPr lang="en-US" altLang="en-US" dirty="0"/>
          </a:p>
        </p:txBody>
      </p:sp>
      <p:sp>
        <p:nvSpPr>
          <p:cNvPr id="27651" name="Content Placeholder 7"/>
          <p:cNvSpPr>
            <a:spLocks noGrp="1"/>
          </p:cNvSpPr>
          <p:nvPr>
            <p:ph sz="quarter" idx="12"/>
          </p:nvPr>
        </p:nvSpPr>
        <p:spPr>
          <a:xfrm>
            <a:off x="1278833" y="1371600"/>
            <a:ext cx="97536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Codes we see most often (26 possible codes):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D</a:t>
            </a:r>
            <a:r>
              <a:rPr lang="en-US" altLang="en-US" dirty="0"/>
              <a:t> – Elective deferrals to a section 401(k) (Codes E through H are elective deferrals to other qualified plans)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DD</a:t>
            </a:r>
            <a:r>
              <a:rPr lang="en-US" altLang="en-US" dirty="0"/>
              <a:t> – Cost of employer-sponsored health coverage (information only; does not impact taxes but must be entered into TSO)</a:t>
            </a:r>
          </a:p>
          <a:p>
            <a:r>
              <a:rPr lang="en-US" altLang="en-US" dirty="0"/>
              <a:t>Pub 4012 Page D-6 shows other codes</a:t>
            </a:r>
          </a:p>
          <a:p>
            <a:pPr lvl="1"/>
            <a:r>
              <a:rPr lang="en-US" altLang="en-US" dirty="0"/>
              <a:t>Also shown on back of W-2</a:t>
            </a:r>
          </a:p>
          <a:p>
            <a:r>
              <a:rPr lang="en-US" altLang="en-US" dirty="0"/>
              <a:t>Box 12 codes that are out of scope </a:t>
            </a:r>
          </a:p>
          <a:p>
            <a:pPr lvl="1"/>
            <a:r>
              <a:rPr lang="en-US" altLang="en-US" dirty="0"/>
              <a:t>Code R – Archer Medical Savings Acct (MSA)</a:t>
            </a:r>
          </a:p>
          <a:p>
            <a:pPr lvl="1"/>
            <a:r>
              <a:rPr lang="en-US" altLang="en-US" dirty="0"/>
              <a:t>Code T – adoption benefits</a:t>
            </a:r>
          </a:p>
          <a:p>
            <a:pPr lvl="1"/>
            <a:r>
              <a:rPr lang="en-US" altLang="en-US" dirty="0"/>
              <a:t>Code Q – nontaxable combat pay (unless certified for Military)</a:t>
            </a:r>
          </a:p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W-2 Box 12 Codes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E76129-AD9A-4AA9-BD0D-41B39AAD0E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60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449"/>
    </mc:Choice>
    <mc:Fallback xmlns="">
      <p:transition spd="slow" advTm="117449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35</a:t>
            </a:fld>
            <a:endParaRPr lang="en-US" alt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Ministers/church workers (special tax rules)</a:t>
            </a:r>
          </a:p>
          <a:p>
            <a:r>
              <a:rPr lang="en-US" altLang="en-US" dirty="0"/>
              <a:t>Very high </a:t>
            </a:r>
            <a:r>
              <a:rPr lang="en-US" altLang="en-US" u="sng" dirty="0"/>
              <a:t>earned</a:t>
            </a:r>
            <a:r>
              <a:rPr lang="en-US" altLang="en-US" dirty="0"/>
              <a:t> income that is subject to the additional Medicare tax</a:t>
            </a:r>
          </a:p>
          <a:p>
            <a:pPr lvl="1"/>
            <a:r>
              <a:rPr lang="en-US" altLang="en-US" dirty="0"/>
              <a:t>MFJ: $250,000</a:t>
            </a:r>
          </a:p>
          <a:p>
            <a:pPr lvl="1"/>
            <a:r>
              <a:rPr lang="en-US" altLang="en-US" dirty="0"/>
              <a:t>MFS: $125,000</a:t>
            </a:r>
          </a:p>
          <a:p>
            <a:pPr lvl="1"/>
            <a:r>
              <a:rPr lang="en-US" altLang="en-US" dirty="0"/>
              <a:t>S, HoH or QW: $200,000</a:t>
            </a:r>
          </a:p>
          <a:p>
            <a:endParaRPr lang="en-US" altLang="en-US" dirty="0">
              <a:solidFill>
                <a:srgbClr val="C00000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What Else is Out of Scope on W-2?</a:t>
            </a:r>
            <a:endParaRPr lang="en-US" altLang="en-US" sz="1600" b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58E1A0-5572-4BF8-90E0-13C2BBBDAD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FAD4B1-B2C2-45C3-8EC0-8C4020A43F66}"/>
              </a:ext>
            </a:extLst>
          </p:cNvPr>
          <p:cNvSpPr txBox="1"/>
          <p:nvPr/>
        </p:nvSpPr>
        <p:spPr>
          <a:xfrm>
            <a:off x="11201400" y="762000"/>
            <a:ext cx="8382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 cont’d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420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47"/>
    </mc:Choice>
    <mc:Fallback xmlns="">
      <p:transition spd="slow" advTm="52047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36</a:t>
            </a:fld>
            <a:endParaRPr lang="en-US" altLang="en-US" dirty="0"/>
          </a:p>
        </p:txBody>
      </p:sp>
      <p:sp>
        <p:nvSpPr>
          <p:cNvPr id="27651" name="Content Placeholder 7"/>
          <p:cNvSpPr>
            <a:spLocks noGrp="1"/>
          </p:cNvSpPr>
          <p:nvPr>
            <p:ph sz="quarter" idx="12"/>
          </p:nvPr>
        </p:nvSpPr>
        <p:spPr>
          <a:xfrm>
            <a:off x="1278832" y="1295399"/>
            <a:ext cx="9846367" cy="5410201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3500" dirty="0"/>
              <a:t>Refer to NJ Special Handling document on TP4F Preparer page</a:t>
            </a:r>
          </a:p>
          <a:p>
            <a:r>
              <a:rPr lang="en-US" altLang="en-US" sz="3500" dirty="0"/>
              <a:t>NJ taxes withheld from income for unemployment, disability and family leave insurance</a:t>
            </a:r>
          </a:p>
          <a:p>
            <a:pPr lvl="1"/>
            <a:r>
              <a:rPr lang="en-US" altLang="en-US" sz="3100" dirty="0"/>
              <a:t>May sometimes appear below Boxes 19 and 20, instead of in Box 14</a:t>
            </a:r>
          </a:p>
          <a:p>
            <a:pPr lvl="1"/>
            <a:r>
              <a:rPr lang="en-US" altLang="en-US" dirty="0"/>
              <a:t>Deductible as an itemized deduction on Federal Schedule A Line 5</a:t>
            </a:r>
          </a:p>
          <a:p>
            <a:pPr lvl="1"/>
            <a:r>
              <a:rPr lang="en-US" altLang="en-US" dirty="0"/>
              <a:t>TSO transfers amounts from W-2 to Schedule A automatically</a:t>
            </a:r>
          </a:p>
          <a:p>
            <a:r>
              <a:rPr lang="en-US" altLang="en-US" sz="3500" dirty="0"/>
              <a:t> State Unemployment Insurance</a:t>
            </a:r>
          </a:p>
          <a:p>
            <a:pPr lvl="1"/>
            <a:r>
              <a:rPr lang="en-US" altLang="en-US" dirty="0"/>
              <a:t>UI/SUI - Unemployment Insurance/State Unemployment Insurance</a:t>
            </a:r>
          </a:p>
          <a:p>
            <a:pPr lvl="1"/>
            <a:r>
              <a:rPr lang="en-US" altLang="en-US" dirty="0"/>
              <a:t>WF – Workforce Fund</a:t>
            </a:r>
          </a:p>
          <a:p>
            <a:pPr lvl="1"/>
            <a:r>
              <a:rPr lang="en-US" altLang="en-US" dirty="0"/>
              <a:t>SWF – Supplemental Workforce Fund</a:t>
            </a:r>
          </a:p>
          <a:p>
            <a:pPr lvl="1"/>
            <a:r>
              <a:rPr lang="en-US" altLang="en-US" dirty="0"/>
              <a:t>Choose NJ UI/HC/WD – NJ Unemployment Insurance from TSO W-2 Box 14 drop-down menu (combine together if listed separately)</a:t>
            </a:r>
          </a:p>
          <a:p>
            <a:pPr lvl="1"/>
            <a:r>
              <a:rPr lang="en-US" altLang="en-US" dirty="0"/>
              <a:t>Maximum contribution amount can change each year; maximum for 2019 is $146.20</a:t>
            </a: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W-2 Box 14 Codes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C0591-5593-481E-AE3B-A73CFE253A8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9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048"/>
    </mc:Choice>
    <mc:Fallback xmlns="">
      <p:transition spd="slow" advTm="228048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37</a:t>
            </a:fld>
            <a:endParaRPr lang="en-US" altLang="en-US" dirty="0"/>
          </a:p>
        </p:txBody>
      </p:sp>
      <p:sp>
        <p:nvSpPr>
          <p:cNvPr id="27651" name="Content Placeholder 7"/>
          <p:cNvSpPr>
            <a:spLocks noGrp="1"/>
          </p:cNvSpPr>
          <p:nvPr>
            <p:ph sz="quarter" idx="12"/>
          </p:nvPr>
        </p:nvSpPr>
        <p:spPr>
          <a:xfrm>
            <a:off x="1278833" y="1295399"/>
            <a:ext cx="9753600" cy="4969905"/>
          </a:xfrm>
        </p:spPr>
        <p:txBody>
          <a:bodyPr>
            <a:normAutofit/>
          </a:bodyPr>
          <a:lstStyle/>
          <a:p>
            <a:r>
              <a:rPr lang="en-US" altLang="en-US" sz="3500" dirty="0"/>
              <a:t>State Disability Insurance</a:t>
            </a:r>
          </a:p>
          <a:p>
            <a:pPr lvl="1"/>
            <a:r>
              <a:rPr lang="en-US" altLang="en-US" dirty="0"/>
              <a:t>Choose NJ SDI -  NJ Disability Insurance from TSO W-2 Box 14 drop-down menu</a:t>
            </a:r>
          </a:p>
          <a:p>
            <a:pPr lvl="1"/>
            <a:r>
              <a:rPr lang="en-US" altLang="en-US" dirty="0"/>
              <a:t>Maximum contribution amount can change each year; maximum for 2019 is $58.48</a:t>
            </a:r>
          </a:p>
          <a:p>
            <a:r>
              <a:rPr lang="en-US" altLang="en-US" sz="3500" dirty="0"/>
              <a:t> Family Leave Insurance</a:t>
            </a:r>
          </a:p>
          <a:p>
            <a:pPr lvl="1"/>
            <a:r>
              <a:rPr lang="en-US" altLang="en-US" dirty="0"/>
              <a:t>Choose NJ FLI from TSO W-2 Box 14 drop-down menu</a:t>
            </a:r>
          </a:p>
          <a:p>
            <a:pPr lvl="1"/>
            <a:r>
              <a:rPr lang="en-US" altLang="en-US" dirty="0"/>
              <a:t>Maximum contribution amount can change each year; maximum for 2019 is $27.52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W-2 Box 14 Codes</a:t>
            </a:r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EC8C3-A3BE-4BD3-9666-76F01FE79FC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C8E441-8E1C-4BBB-8C65-48C9A9896757}"/>
              </a:ext>
            </a:extLst>
          </p:cNvPr>
          <p:cNvSpPr txBox="1"/>
          <p:nvPr/>
        </p:nvSpPr>
        <p:spPr>
          <a:xfrm>
            <a:off x="11201400" y="762000"/>
            <a:ext cx="8382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 cont’d</a:t>
            </a:r>
          </a:p>
        </p:txBody>
      </p:sp>
    </p:spTree>
    <p:extLst>
      <p:ext uri="{BB962C8B-B14F-4D97-AF65-F5344CB8AC3E}">
        <p14:creationId xmlns:p14="http://schemas.microsoft.com/office/powerpoint/2010/main" val="320421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75"/>
    </mc:Choice>
    <mc:Fallback xmlns="">
      <p:transition spd="slow" advTm="56075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78833" y="1524000"/>
            <a:ext cx="9753600" cy="42607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Boxes 15 -17 contain information about your state wages and withholdings</a:t>
            </a:r>
          </a:p>
          <a:p>
            <a:pPr lvl="1"/>
            <a:r>
              <a:rPr lang="en-US" dirty="0"/>
              <a:t>Box 15 –  State where you earned wages and employer state ID #</a:t>
            </a:r>
          </a:p>
          <a:p>
            <a:pPr lvl="1"/>
            <a:r>
              <a:rPr lang="en-US" dirty="0"/>
              <a:t>Box 16 – NJ taxable wages</a:t>
            </a:r>
          </a:p>
          <a:p>
            <a:pPr lvl="1"/>
            <a:r>
              <a:rPr lang="en-US" dirty="0"/>
              <a:t>Box 17 – State taxes withheld</a:t>
            </a:r>
          </a:p>
          <a:p>
            <a:r>
              <a:rPr lang="en-US" dirty="0"/>
              <a:t>TSO auto-populates Box 16 based on the Federal amount in Box 1</a:t>
            </a:r>
          </a:p>
          <a:p>
            <a:pPr lvl="1"/>
            <a:r>
              <a:rPr lang="en-US" dirty="0"/>
              <a:t>If Box 16 on the printed W-2 is different, correct as necessary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Section of W-2 (Boxes 15-17)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A09452-0B5C-479D-840D-2D90B20195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68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590"/>
    </mc:Choice>
    <mc:Fallback xmlns="">
      <p:transition spd="slow" advTm="6559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AE820BBC-AC8A-41A2-B5A2-A38EDA688333}" type="slidenum">
              <a:rPr lang="en-US" altLang="en-US" smtClean="0"/>
              <a:pPr/>
              <a:t>39</a:t>
            </a:fld>
            <a:endParaRPr lang="en-US" altLang="en-US" dirty="0"/>
          </a:p>
        </p:txBody>
      </p:sp>
      <p:sp>
        <p:nvSpPr>
          <p:cNvPr id="21506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TSO - Entering W-2</a:t>
            </a:r>
            <a:br>
              <a:rPr lang="en-GB" altLang="en-US" dirty="0"/>
            </a:br>
            <a:r>
              <a:rPr lang="en-GB" altLang="en-US" sz="2400" dirty="0"/>
              <a:t>Federal Section&gt;Income&gt;W-2</a:t>
            </a: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7581900" y="5486402"/>
            <a:ext cx="1371600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73" tIns="34286" rIns="68573" bIns="34286" anchor="ctr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50" b="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137" y="1676400"/>
            <a:ext cx="1709507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Employee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Information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20200" y="1676400"/>
            <a:ext cx="1709507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Employer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Information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200400"/>
            <a:ext cx="2061101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From entries in Basic Information; </a:t>
            </a:r>
          </a:p>
          <a:p>
            <a:r>
              <a:rPr lang="en-US" b="1" dirty="0">
                <a:solidFill>
                  <a:srgbClr val="FF0000"/>
                </a:solidFill>
              </a:rPr>
              <a:t>Note that address</a:t>
            </a:r>
          </a:p>
          <a:p>
            <a:r>
              <a:rPr lang="en-US" b="1" dirty="0">
                <a:solidFill>
                  <a:srgbClr val="FF0000"/>
                </a:solidFill>
              </a:rPr>
              <a:t>was changed to match printed W-2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2442101" y="3276600"/>
            <a:ext cx="404591" cy="15240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9058993" y="3141064"/>
            <a:ext cx="2900666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Enter EIN; TSO may auto-</a:t>
            </a:r>
          </a:p>
          <a:p>
            <a:r>
              <a:rPr lang="en-US" b="1" dirty="0">
                <a:solidFill>
                  <a:srgbClr val="FF0000"/>
                </a:solidFill>
              </a:rPr>
              <a:t>populate name and address;</a:t>
            </a:r>
          </a:p>
          <a:p>
            <a:r>
              <a:rPr lang="en-US" b="1" dirty="0">
                <a:solidFill>
                  <a:srgbClr val="FF0000"/>
                </a:solidFill>
              </a:rPr>
              <a:t>verify and correct if needed</a:t>
            </a:r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846692" y="1591366"/>
            <a:ext cx="2536065" cy="402272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782402" y="1427451"/>
            <a:ext cx="2856398" cy="474474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119" y="1427451"/>
            <a:ext cx="2949381" cy="474474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33" name="Straight Arrow Connector 32"/>
          <p:cNvCxnSpPr/>
          <p:nvPr/>
        </p:nvCxnSpPr>
        <p:spPr bwMode="auto">
          <a:xfrm flipH="1" flipV="1">
            <a:off x="7696200" y="2667000"/>
            <a:ext cx="1362793" cy="72519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A2B53A-FAA6-4168-BEBA-6EFC2F8A87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58535"/>
      </p:ext>
    </p:extLst>
  </p:cSld>
  <p:clrMapOvr>
    <a:masterClrMapping/>
  </p:clrMapOvr>
  <p:transition spd="slow" advTm="104067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Scenario Step 0</a:t>
            </a:r>
            <a:br>
              <a:rPr lang="en-US" dirty="0"/>
            </a:br>
            <a:r>
              <a:rPr lang="en-US" dirty="0"/>
              <a:t>Basic Information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61FDA6-10A1-4C7E-A574-47BD6575994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820BBC-AC8A-41A2-B5A2-A38EDA688333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591D9DAA-6652-46DC-87A4-64EBD73397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77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90"/>
    </mc:Choice>
    <mc:Fallback xmlns="">
      <p:transition spd="slow" advTm="2109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AE820BBC-AC8A-41A2-B5A2-A38EDA688333}" type="slidenum">
              <a:rPr lang="en-US" altLang="en-US" smtClean="0"/>
              <a:pPr/>
              <a:t>40</a:t>
            </a:fld>
            <a:endParaRPr lang="en-US" altLang="en-US" dirty="0"/>
          </a:p>
        </p:txBody>
      </p:sp>
      <p:sp>
        <p:nvSpPr>
          <p:cNvPr id="2150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TSO - Entering W-2</a:t>
            </a:r>
            <a:endParaRPr lang="en-GB" altLang="en-US" sz="1600" dirty="0"/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7581900" y="5486402"/>
            <a:ext cx="1371600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73" tIns="34286" rIns="68573" bIns="34286" anchor="ctr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50" b="0" dirty="0">
                <a:solidFill>
                  <a:schemeClr val="bg1"/>
                </a:solidFill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3200400" y="1447800"/>
            <a:ext cx="4953000" cy="46481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876800" y="1524000"/>
            <a:ext cx="68659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Enter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4114800" y="1708666"/>
            <a:ext cx="762001" cy="35397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5563398" y="1708666"/>
            <a:ext cx="685002" cy="35397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633357" y="2338603"/>
            <a:ext cx="1295400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TSO auto-</a:t>
            </a:r>
          </a:p>
          <a:p>
            <a:r>
              <a:rPr lang="en-US" b="1" dirty="0">
                <a:solidFill>
                  <a:srgbClr val="FF0000"/>
                </a:solidFill>
              </a:rPr>
              <a:t>populates; change if needed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4114801" y="2507909"/>
            <a:ext cx="518556" cy="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4038600" y="2982972"/>
            <a:ext cx="594758" cy="1489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5923388" y="2507909"/>
            <a:ext cx="325012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5905899" y="2997095"/>
            <a:ext cx="342501" cy="77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295400" y="5247622"/>
            <a:ext cx="1762342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Choose code</a:t>
            </a:r>
          </a:p>
          <a:p>
            <a:r>
              <a:rPr lang="en-US" b="1" dirty="0">
                <a:solidFill>
                  <a:srgbClr val="FF0000"/>
                </a:solidFill>
              </a:rPr>
              <a:t>from drop-down</a:t>
            </a:r>
          </a:p>
          <a:p>
            <a:r>
              <a:rPr lang="en-US" b="1" dirty="0">
                <a:solidFill>
                  <a:srgbClr val="FF0000"/>
                </a:solidFill>
              </a:rPr>
              <a:t>menu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3057742" y="5410200"/>
            <a:ext cx="418746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8001000" y="5576771"/>
            <a:ext cx="312553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Check any box checked on W-2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 flipV="1">
            <a:off x="7581900" y="5576771"/>
            <a:ext cx="419100" cy="15565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7581900" y="5751661"/>
            <a:ext cx="406020" cy="2496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flipH="1">
            <a:off x="7588440" y="5820832"/>
            <a:ext cx="399480" cy="21657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505" name="TextBox 21504"/>
          <p:cNvSpPr txBox="1"/>
          <p:nvPr/>
        </p:nvSpPr>
        <p:spPr>
          <a:xfrm>
            <a:off x="914400" y="3744685"/>
            <a:ext cx="184731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D79096-D6F6-47FF-B7CA-2FB961F9D7C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712A16-AFFB-4023-9BCB-94BDB70C94C2}"/>
              </a:ext>
            </a:extLst>
          </p:cNvPr>
          <p:cNvSpPr txBox="1"/>
          <p:nvPr/>
        </p:nvSpPr>
        <p:spPr>
          <a:xfrm>
            <a:off x="11201400" y="762000"/>
            <a:ext cx="8382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 cont’d</a:t>
            </a:r>
          </a:p>
        </p:txBody>
      </p:sp>
    </p:spTree>
    <p:extLst>
      <p:ext uri="{BB962C8B-B14F-4D97-AF65-F5344CB8AC3E}">
        <p14:creationId xmlns:p14="http://schemas.microsoft.com/office/powerpoint/2010/main" val="4067634491"/>
      </p:ext>
    </p:extLst>
  </p:cSld>
  <p:clrMapOvr>
    <a:masterClrMapping/>
  </p:clrMapOvr>
  <p:transition spd="slow" advTm="87603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AE820BBC-AC8A-41A2-B5A2-A38EDA688333}" type="slidenum">
              <a:rPr lang="en-US" altLang="en-US" smtClean="0"/>
              <a:pPr/>
              <a:t>41</a:t>
            </a:fld>
            <a:endParaRPr lang="en-US" altLang="en-US" dirty="0"/>
          </a:p>
        </p:txBody>
      </p:sp>
      <p:sp>
        <p:nvSpPr>
          <p:cNvPr id="2150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TSO - Entering W-2</a:t>
            </a:r>
            <a:endParaRPr lang="en-GB" altLang="en-US" sz="1600" dirty="0"/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7581900" y="5486402"/>
            <a:ext cx="1371600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73" tIns="34286" rIns="68573" bIns="34286" anchor="ctr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50" b="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4210" y="1551110"/>
            <a:ext cx="1762342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Choose codes</a:t>
            </a:r>
          </a:p>
          <a:p>
            <a:r>
              <a:rPr lang="en-US" b="1" dirty="0">
                <a:solidFill>
                  <a:srgbClr val="FF0000"/>
                </a:solidFill>
              </a:rPr>
              <a:t>from drop-down</a:t>
            </a:r>
          </a:p>
          <a:p>
            <a:r>
              <a:rPr lang="en-US" b="1" dirty="0">
                <a:solidFill>
                  <a:srgbClr val="FF0000"/>
                </a:solidFill>
              </a:rPr>
              <a:t>menus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3" y="5006473"/>
            <a:ext cx="1815625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TSO transfers</a:t>
            </a:r>
          </a:p>
          <a:p>
            <a:r>
              <a:rPr lang="en-US" b="1" dirty="0">
                <a:solidFill>
                  <a:srgbClr val="FF0000"/>
                </a:solidFill>
              </a:rPr>
              <a:t>from Box 1; </a:t>
            </a:r>
          </a:p>
          <a:p>
            <a:r>
              <a:rPr lang="en-US" b="1" dirty="0">
                <a:solidFill>
                  <a:srgbClr val="FF0000"/>
                </a:solidFill>
              </a:rPr>
              <a:t>change if needed</a:t>
            </a:r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971800" y="1371600"/>
            <a:ext cx="5867400" cy="457199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Arrow Connector 16"/>
          <p:cNvCxnSpPr/>
          <p:nvPr/>
        </p:nvCxnSpPr>
        <p:spPr bwMode="auto">
          <a:xfrm>
            <a:off x="2425228" y="5761437"/>
            <a:ext cx="546572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V="1">
            <a:off x="2746552" y="1828800"/>
            <a:ext cx="546572" cy="282025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>
            <a:stCxn id="2" idx="3"/>
          </p:cNvCxnSpPr>
          <p:nvPr/>
        </p:nvCxnSpPr>
        <p:spPr bwMode="auto">
          <a:xfrm>
            <a:off x="2746552" y="2151275"/>
            <a:ext cx="546572" cy="1474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>
            <a:stCxn id="2" idx="3"/>
          </p:cNvCxnSpPr>
          <p:nvPr/>
        </p:nvCxnSpPr>
        <p:spPr bwMode="auto">
          <a:xfrm>
            <a:off x="2746552" y="2151275"/>
            <a:ext cx="546572" cy="39402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6553200" y="5006473"/>
            <a:ext cx="4230453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TSO may auto-populate; correct if needed </a:t>
            </a:r>
          </a:p>
          <a:p>
            <a:r>
              <a:rPr lang="en-US" b="1" dirty="0">
                <a:solidFill>
                  <a:srgbClr val="FF0000"/>
                </a:solidFill>
              </a:rPr>
              <a:t>Enter if not auto-populated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5791200" y="5334000"/>
            <a:ext cx="76200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5EE2A0-1A90-40D3-97AC-5489098886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3A51FC-8F81-427A-80E8-1268B361B305}"/>
              </a:ext>
            </a:extLst>
          </p:cNvPr>
          <p:cNvSpPr txBox="1"/>
          <p:nvPr/>
        </p:nvSpPr>
        <p:spPr>
          <a:xfrm>
            <a:off x="11201400" y="762000"/>
            <a:ext cx="8382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 cont’d</a:t>
            </a:r>
          </a:p>
        </p:txBody>
      </p:sp>
    </p:spTree>
    <p:extLst>
      <p:ext uri="{BB962C8B-B14F-4D97-AF65-F5344CB8AC3E}">
        <p14:creationId xmlns:p14="http://schemas.microsoft.com/office/powerpoint/2010/main" val="1607750932"/>
      </p:ext>
    </p:extLst>
  </p:cSld>
  <p:clrMapOvr>
    <a:masterClrMapping/>
  </p:clrMapOvr>
  <p:transition spd="slow" advTm="71103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Pause the slide show</a:t>
            </a:r>
          </a:p>
          <a:p>
            <a:r>
              <a:rPr lang="en-US" dirty="0"/>
              <a:t>Enter the Marc </a:t>
            </a:r>
            <a:r>
              <a:rPr lang="en-US" dirty="0" err="1"/>
              <a:t>Tecktronics</a:t>
            </a:r>
            <a:r>
              <a:rPr lang="en-US" dirty="0"/>
              <a:t> W-2 into TSO (Step 1)</a:t>
            </a:r>
          </a:p>
          <a:p>
            <a:r>
              <a:rPr lang="en-US" dirty="0"/>
              <a:t>Check the Federal and NJ refund monitors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TSO - Student Activity</a:t>
            </a:r>
            <a:br>
              <a:rPr lang="en-US" dirty="0"/>
            </a:br>
            <a:r>
              <a:rPr lang="en-GB" altLang="en-US" sz="2800" dirty="0"/>
              <a:t>Federal Section&gt;Income&gt;W-2</a:t>
            </a:r>
            <a:endParaRPr lang="en-US" sz="27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645AB0-FA01-4F1B-A6BA-9C1F23319ED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648387"/>
      </p:ext>
    </p:extLst>
  </p:cSld>
  <p:clrMapOvr>
    <a:masterClrMapping/>
  </p:clrMapOvr>
  <p:transition advTm="82074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AE820BBC-AC8A-41A2-B5A2-A38EDA688333}" type="slidenum">
              <a:rPr lang="en-US" altLang="en-US" smtClean="0"/>
              <a:pPr/>
              <a:t>43</a:t>
            </a:fld>
            <a:endParaRPr lang="en-US" altLang="en-US" dirty="0"/>
          </a:p>
        </p:txBody>
      </p:sp>
      <p:sp>
        <p:nvSpPr>
          <p:cNvPr id="2150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TSO - Wages on Federal 1040                                    </a:t>
            </a:r>
            <a:endParaRPr lang="en-GB" altLang="en-US" sz="1600" dirty="0"/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7581900" y="5486402"/>
            <a:ext cx="1371600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73" tIns="34286" rIns="68573" bIns="34286" anchor="ctr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50" b="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590800" y="1371600"/>
            <a:ext cx="6553200" cy="43898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8382000" y="4038600"/>
            <a:ext cx="8382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25000" y="3867834"/>
            <a:ext cx="2241896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Transferred from W-2</a:t>
            </a:r>
          </a:p>
          <a:p>
            <a:r>
              <a:rPr lang="en-US" b="1" dirty="0">
                <a:solidFill>
                  <a:srgbClr val="FF0000"/>
                </a:solidFill>
              </a:rPr>
              <a:t>Box 1</a:t>
            </a:r>
          </a:p>
        </p:txBody>
      </p:sp>
      <p:cxnSp>
        <p:nvCxnSpPr>
          <p:cNvPr id="9" name="Straight Arrow Connector 8"/>
          <p:cNvCxnSpPr>
            <a:cxnSpLocks/>
            <a:endCxn id="7" idx="6"/>
          </p:cNvCxnSpPr>
          <p:nvPr/>
        </p:nvCxnSpPr>
        <p:spPr>
          <a:xfrm flipH="1">
            <a:off x="9220200" y="4174280"/>
            <a:ext cx="304800" cy="167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76810A1-AD90-423C-B680-D0CB2971770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06652"/>
      </p:ext>
    </p:extLst>
  </p:cSld>
  <p:clrMapOvr>
    <a:masterClrMapping/>
  </p:clrMapOvr>
  <p:transition spd="slow" advTm="6756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AE820BBC-AC8A-41A2-B5A2-A38EDA688333}" type="slidenum">
              <a:rPr lang="en-US" altLang="en-US" smtClean="0"/>
              <a:pPr/>
              <a:t>44</a:t>
            </a:fld>
            <a:endParaRPr lang="en-US" altLang="en-US" dirty="0"/>
          </a:p>
        </p:txBody>
      </p:sp>
      <p:sp>
        <p:nvSpPr>
          <p:cNvPr id="2150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TSO - Wages on NJ 1040                                    </a:t>
            </a:r>
            <a:endParaRPr lang="en-GB" altLang="en-US" sz="1600" dirty="0"/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7581900" y="5486402"/>
            <a:ext cx="1371600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73" tIns="34286" rIns="68573" bIns="34286" anchor="ctr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50" b="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895600" y="1371601"/>
            <a:ext cx="5943600" cy="48937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Oval 1"/>
          <p:cNvSpPr/>
          <p:nvPr/>
        </p:nvSpPr>
        <p:spPr>
          <a:xfrm>
            <a:off x="8001000" y="1981200"/>
            <a:ext cx="8382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20200" y="1810434"/>
            <a:ext cx="2241896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Transferred from W-2</a:t>
            </a:r>
          </a:p>
          <a:p>
            <a:r>
              <a:rPr lang="en-US" b="1" dirty="0">
                <a:solidFill>
                  <a:srgbClr val="FF0000"/>
                </a:solidFill>
              </a:rPr>
              <a:t>Box 16</a:t>
            </a:r>
          </a:p>
        </p:txBody>
      </p:sp>
      <p:cxnSp>
        <p:nvCxnSpPr>
          <p:cNvPr id="9" name="Straight Arrow Connector 8"/>
          <p:cNvCxnSpPr>
            <a:cxnSpLocks/>
            <a:endCxn id="2" idx="6"/>
          </p:cNvCxnSpPr>
          <p:nvPr/>
        </p:nvCxnSpPr>
        <p:spPr>
          <a:xfrm flipH="1">
            <a:off x="8839200" y="2099914"/>
            <a:ext cx="381000" cy="336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83DF761-040A-4497-99D0-89E1C66E989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875335"/>
      </p:ext>
    </p:extLst>
  </p:cSld>
  <p:clrMapOvr>
    <a:masterClrMapping/>
  </p:clrMapOvr>
  <p:transition spd="slow" advTm="21566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2A0C597-20CF-4CF1-9C9A-038BC4568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1D5852-BEE3-4F87-910F-3F8B72BA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Step 2</a:t>
            </a:r>
            <a:br>
              <a:rPr lang="en-US" dirty="0"/>
            </a:br>
            <a:r>
              <a:rPr lang="en-US" dirty="0"/>
              <a:t>Unemployment Compensation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E7D5-0442-4B76-849E-B5C15C762D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42FA7-4641-493D-89CB-AD1001655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2699C-82B1-4E13-A698-6684A1FF2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71C609-0F0D-4841-9F2F-030B3379F104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  <p:pic>
        <p:nvPicPr>
          <p:cNvPr id="7" name="Audio 5">
            <a:hlinkClick r:id="" action="ppaction://media"/>
            <a:extLst>
              <a:ext uri="{FF2B5EF4-FFF2-40B4-BE49-F238E27FC236}">
                <a16:creationId xmlns:a16="http://schemas.microsoft.com/office/drawing/2014/main" id="{52D8E93F-2A69-400A-85B3-0BB13CCB7A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6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AE820BBC-AC8A-41A2-B5A2-A38EDA688333}" type="slidenum">
              <a:rPr lang="en-US" altLang="en-US" smtClean="0"/>
              <a:pPr/>
              <a:t>46</a:t>
            </a:fld>
            <a:endParaRPr lang="en-US" alt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2"/>
          </p:nvPr>
        </p:nvSpPr>
        <p:spPr>
          <a:xfrm>
            <a:off x="1278833" y="1493540"/>
            <a:ext cx="9753600" cy="460246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Unemployment income is considered unearned income</a:t>
            </a:r>
          </a:p>
          <a:p>
            <a:r>
              <a:rPr lang="en-US" altLang="en-US" dirty="0"/>
              <a:t>Unemployment income is taxable for Federal, but non-taxable for NJ</a:t>
            </a:r>
          </a:p>
          <a:p>
            <a:pPr lvl="1"/>
            <a:r>
              <a:rPr lang="en-US" altLang="en-US" dirty="0"/>
              <a:t>Refer to NJ Special Handling document on TP4F Preparer page</a:t>
            </a:r>
          </a:p>
          <a:p>
            <a:pPr lvl="1"/>
            <a:r>
              <a:rPr lang="en-US" altLang="en-US" dirty="0"/>
              <a:t>TSO automatically handles this; no need to enter anything on NJ Checklist</a:t>
            </a:r>
          </a:p>
          <a:p>
            <a:pPr lvl="1"/>
            <a:r>
              <a:rPr lang="en-US" altLang="en-US" dirty="0"/>
              <a:t>Unemployment income from another state also nontaxable for NJ</a:t>
            </a:r>
          </a:p>
          <a:p>
            <a:r>
              <a:rPr lang="en-US" altLang="en-US" dirty="0"/>
              <a:t>Reported on 1099-G Statement for Certain Government Payments </a:t>
            </a:r>
          </a:p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Compensation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D99DA1-DA60-4270-A549-ACCFA27A4D4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9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65"/>
    </mc:Choice>
    <mc:Fallback xmlns="">
      <p:transition spd="slow" advTm="105565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AE820BBC-AC8A-41A2-B5A2-A38EDA688333}" type="slidenum">
              <a:rPr lang="en-US" altLang="en-US" smtClean="0"/>
              <a:pPr/>
              <a:t>47</a:t>
            </a:fld>
            <a:endParaRPr lang="en-US" alt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2"/>
          </p:nvPr>
        </p:nvSpPr>
        <p:spPr>
          <a:xfrm>
            <a:off x="1278833" y="1493540"/>
            <a:ext cx="9753600" cy="4291253"/>
          </a:xfrm>
        </p:spPr>
        <p:txBody>
          <a:bodyPr>
            <a:normAutofit lnSpcReduction="10000"/>
          </a:bodyPr>
          <a:lstStyle/>
          <a:p>
            <a:r>
              <a:rPr lang="en-US" sz="3800" dirty="0"/>
              <a:t>1099-G not mailed to taxpayer; must look up info on NJ Dept. of Labor website</a:t>
            </a:r>
          </a:p>
          <a:p>
            <a:pPr lvl="1"/>
            <a:r>
              <a:rPr lang="en-US" sz="3000" dirty="0"/>
              <a:t>Site is: </a:t>
            </a:r>
            <a:r>
              <a:rPr lang="en-US" sz="3000" dirty="0">
                <a:hlinkClick r:id="rId3"/>
              </a:rPr>
              <a:t>http://lwd.state.nj.us/labor/ui/content/1099G.html</a:t>
            </a:r>
            <a:r>
              <a:rPr lang="en-US" sz="3000" dirty="0"/>
              <a:t>  OR</a:t>
            </a:r>
          </a:p>
          <a:p>
            <a:pPr lvl="1"/>
            <a:r>
              <a:rPr lang="en-US" sz="3000" dirty="0"/>
              <a:t>Link from TP4F Preparer page: </a:t>
            </a:r>
            <a:r>
              <a:rPr lang="en-US" sz="3000" dirty="0">
                <a:hlinkClick r:id="rId3"/>
              </a:rPr>
              <a:t>NJ Form 1099-G Inquiry</a:t>
            </a:r>
            <a:r>
              <a:rPr lang="en-US" sz="3000" dirty="0"/>
              <a:t> (Unemployment)</a:t>
            </a:r>
          </a:p>
          <a:p>
            <a:pPr lvl="1"/>
            <a:r>
              <a:rPr lang="en-US" sz="3000" dirty="0"/>
              <a:t>Taxpayer must have a user name, password &amp; PIN to view/print 1099-G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Compensation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A037A-D959-454E-A06A-E478769276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571"/>
    </mc:Choice>
    <mc:Fallback xmlns="">
      <p:transition spd="slow" advTm="118571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057400" y="1637138"/>
            <a:ext cx="7944959" cy="3696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– Form 1099-G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Core Andrews TY2019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20BBC-AC8A-41A2-B5A2-A38EDA6883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28776" y="3563201"/>
            <a:ext cx="32004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71800" y="3982301"/>
            <a:ext cx="1981200" cy="33838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Out-of-Scope</a:t>
            </a:r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 flipV="1">
            <a:off x="4953000" y="4077152"/>
            <a:ext cx="618454" cy="743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162800" y="1676400"/>
            <a:ext cx="3200399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67600" y="1937168"/>
            <a:ext cx="550151" cy="523220"/>
          </a:xfrm>
          <a:prstGeom prst="rect">
            <a:avLst/>
          </a:prstGeom>
          <a:solidFill>
            <a:srgbClr val="E3EBF5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/>
              <a:t>19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81D9A-AAAE-4FF6-88A0-021C4333BB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57400" y="5486400"/>
            <a:ext cx="7658315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Tom Andrews gave us unemployment info during interview; we confirm online</a:t>
            </a:r>
          </a:p>
          <a:p>
            <a:r>
              <a:rPr lang="en-US" b="1" dirty="0">
                <a:solidFill>
                  <a:srgbClr val="FF0000"/>
                </a:solidFill>
              </a:rPr>
              <a:t>using link from TP4F Preparer page</a:t>
            </a:r>
          </a:p>
        </p:txBody>
      </p:sp>
    </p:spTree>
    <p:extLst>
      <p:ext uri="{BB962C8B-B14F-4D97-AF65-F5344CB8AC3E}">
        <p14:creationId xmlns:p14="http://schemas.microsoft.com/office/powerpoint/2010/main" val="241770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96"/>
    </mc:Choice>
    <mc:Fallback xmlns="">
      <p:transition spd="slow" advTm="44096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3548546" y="1643643"/>
            <a:ext cx="4021373" cy="46547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TSO – Entering Unemployment </a:t>
            </a:r>
            <a:br>
              <a:rPr lang="en-US" dirty="0"/>
            </a:br>
            <a:r>
              <a:rPr lang="en-US" sz="2400" dirty="0"/>
              <a:t>Federal Section&gt;Income&gt;Form 1099-G Box 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Core Andrews TY2019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20BBC-AC8A-41A2-B5A2-A38EDA6883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95600" y="4194273"/>
            <a:ext cx="1981200" cy="609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072" y="2724893"/>
            <a:ext cx="2519921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Enter EIN; TSO will auto-</a:t>
            </a:r>
          </a:p>
          <a:p>
            <a:r>
              <a:rPr lang="en-US" b="1" dirty="0">
                <a:solidFill>
                  <a:srgbClr val="FF0000"/>
                </a:solidFill>
              </a:rPr>
              <a:t>populate name and </a:t>
            </a:r>
          </a:p>
          <a:p>
            <a:r>
              <a:rPr lang="en-US" b="1" dirty="0">
                <a:solidFill>
                  <a:srgbClr val="FF0000"/>
                </a:solidFill>
              </a:rPr>
              <a:t>address if available; </a:t>
            </a:r>
          </a:p>
          <a:p>
            <a:r>
              <a:rPr lang="en-US" b="1" dirty="0">
                <a:solidFill>
                  <a:srgbClr val="FF0000"/>
                </a:solidFill>
              </a:rPr>
              <a:t>verify and change if</a:t>
            </a:r>
          </a:p>
          <a:p>
            <a:r>
              <a:rPr lang="en-US" b="1" dirty="0">
                <a:solidFill>
                  <a:srgbClr val="FF0000"/>
                </a:solidFill>
              </a:rPr>
              <a:t>needed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 bwMode="auto">
          <a:xfrm>
            <a:off x="2718993" y="3317438"/>
            <a:ext cx="907747" cy="29223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763000" y="3200400"/>
            <a:ext cx="243066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Unemployment income</a:t>
            </a:r>
          </a:p>
        </p:txBody>
      </p:sp>
      <p:cxnSp>
        <p:nvCxnSpPr>
          <p:cNvPr id="13" name="Straight Arrow Connector 12"/>
          <p:cNvCxnSpPr>
            <a:stCxn id="10" idx="1"/>
          </p:cNvCxnSpPr>
          <p:nvPr/>
        </p:nvCxnSpPr>
        <p:spPr bwMode="auto">
          <a:xfrm flipH="1">
            <a:off x="6248400" y="3385066"/>
            <a:ext cx="2514600" cy="184666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8763000" y="4968360"/>
            <a:ext cx="213872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Federal tax withheld</a:t>
            </a:r>
          </a:p>
        </p:txBody>
      </p:sp>
      <p:cxnSp>
        <p:nvCxnSpPr>
          <p:cNvPr id="16" name="Straight Arrow Connector 15"/>
          <p:cNvCxnSpPr>
            <a:stCxn id="15" idx="1"/>
          </p:cNvCxnSpPr>
          <p:nvPr/>
        </p:nvCxnSpPr>
        <p:spPr bwMode="auto">
          <a:xfrm flipH="1">
            <a:off x="6248400" y="5153026"/>
            <a:ext cx="251460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58" y="3477399"/>
            <a:ext cx="868680" cy="335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5031669"/>
            <a:ext cx="865368" cy="334002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6F590427-F1A9-4440-8A8A-0920FABA04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5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08"/>
    </mc:Choice>
    <mc:Fallback xmlns="">
      <p:transition spd="slow" advTm="4210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78833" y="1447800"/>
            <a:ext cx="9753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Federal and State filing requirements are different</a:t>
            </a:r>
          </a:p>
          <a:p>
            <a:pPr lvl="1"/>
            <a:r>
              <a:rPr lang="en-US" dirty="0"/>
              <a:t>A taxpayer may be required to file a Federal return but not a NJ State return</a:t>
            </a:r>
          </a:p>
          <a:p>
            <a:pPr lvl="1"/>
            <a:r>
              <a:rPr lang="en-US" dirty="0"/>
              <a:t>A taxpayer may be required to file a NJ State return but not a Federal return</a:t>
            </a:r>
          </a:p>
          <a:p>
            <a:r>
              <a:rPr lang="en-US" dirty="0"/>
              <a:t>Even if a taxpayer is not required to file a tax return, there are cases where the return should be filed anyway </a:t>
            </a:r>
          </a:p>
          <a:p>
            <a:pPr lvl="1"/>
            <a:r>
              <a:rPr lang="en-US" dirty="0"/>
              <a:t>E.g. – To get back taxes withheld from paycheck </a:t>
            </a:r>
          </a:p>
          <a:p>
            <a:r>
              <a:rPr lang="en-US" dirty="0">
                <a:solidFill>
                  <a:srgbClr val="FF0000"/>
                </a:solidFill>
              </a:rPr>
              <a:t>IRS guidelines suggest all returns be filed, even if not required.  This is to help prevent fraud</a:t>
            </a:r>
          </a:p>
          <a:p>
            <a:pPr marL="576262" lvl="1" indent="0">
              <a:buNone/>
            </a:pPr>
            <a:endParaRPr lang="en-US" dirty="0"/>
          </a:p>
          <a:p>
            <a:pPr marL="576262" lvl="1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Must File a Tax Return?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5C053E-659D-4BC6-A4B8-187A9CE559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90"/>
    </mc:Choice>
    <mc:Fallback xmlns="">
      <p:transition spd="slow" advTm="13509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Pause the slide show</a:t>
            </a:r>
          </a:p>
          <a:p>
            <a:r>
              <a:rPr lang="en-US" dirty="0"/>
              <a:t>Enter the Unemployment Compensation into TSO (Step 2)</a:t>
            </a:r>
          </a:p>
          <a:p>
            <a:r>
              <a:rPr lang="en-US" dirty="0"/>
              <a:t>Check the Federal and NJ refund monitors</a:t>
            </a:r>
          </a:p>
          <a:p>
            <a:pPr lvl="1"/>
            <a:r>
              <a:rPr lang="en-US" dirty="0"/>
              <a:t>NJ refund monitor does not change because unemployment is not taxable for NJ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TSO - Student Activity</a:t>
            </a:r>
            <a:br>
              <a:rPr lang="en-US" dirty="0"/>
            </a:br>
            <a:r>
              <a:rPr lang="en-US" sz="2400" dirty="0"/>
              <a:t>Federal Section&gt;Income&gt;Form 1099-G Box 1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65E298-F592-4E95-8DDE-575073E5E3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34303"/>
      </p:ext>
    </p:extLst>
  </p:cSld>
  <p:clrMapOvr>
    <a:masterClrMapping/>
  </p:clrMapOvr>
  <p:transition advTm="2857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72015" y="1915113"/>
            <a:ext cx="9386335" cy="41674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506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TSO – Unemployment on Schedule 1, Part 1                                    </a:t>
            </a:r>
            <a:endParaRPr lang="en-GB" alt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820BBC-AC8A-41A2-B5A2-A38EDA688333}" type="slidenum">
              <a:rPr lang="en-US" altLang="en-US" smtClean="0"/>
              <a:pPr/>
              <a:t>51</a:t>
            </a:fld>
            <a:endParaRPr lang="en-US" altLang="en-US" dirty="0"/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7581900" y="5486402"/>
            <a:ext cx="1371600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73" tIns="34286" rIns="68573" bIns="34286" anchor="ctr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50" b="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953500" y="5151840"/>
            <a:ext cx="8382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58400" y="4953000"/>
            <a:ext cx="179145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Transferred from</a:t>
            </a:r>
          </a:p>
          <a:p>
            <a:r>
              <a:rPr lang="en-US" b="1" dirty="0">
                <a:solidFill>
                  <a:srgbClr val="FF0000"/>
                </a:solidFill>
              </a:rPr>
              <a:t>1099-G Box 1</a:t>
            </a:r>
          </a:p>
        </p:txBody>
      </p:sp>
      <p:cxnSp>
        <p:nvCxnSpPr>
          <p:cNvPr id="10" name="Straight Arrow Connector 9"/>
          <p:cNvCxnSpPr>
            <a:cxnSpLocks/>
            <a:stCxn id="5" idx="1"/>
            <a:endCxn id="7" idx="6"/>
          </p:cNvCxnSpPr>
          <p:nvPr/>
        </p:nvCxnSpPr>
        <p:spPr>
          <a:xfrm flipH="1">
            <a:off x="9791700" y="5276166"/>
            <a:ext cx="266700" cy="280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058400" y="5761437"/>
            <a:ext cx="179145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Total of all </a:t>
            </a:r>
            <a:r>
              <a:rPr lang="en-US" b="1" dirty="0" err="1">
                <a:solidFill>
                  <a:srgbClr val="FF0000"/>
                </a:solidFill>
              </a:rPr>
              <a:t>Addi</a:t>
            </a:r>
            <a:r>
              <a:rPr lang="en-US" b="1" dirty="0">
                <a:solidFill>
                  <a:srgbClr val="FF0000"/>
                </a:solidFill>
              </a:rPr>
              <a:t>- </a:t>
            </a:r>
            <a:r>
              <a:rPr lang="en-US" b="1" dirty="0" err="1">
                <a:solidFill>
                  <a:srgbClr val="FF0000"/>
                </a:solidFill>
              </a:rPr>
              <a:t>tional</a:t>
            </a:r>
            <a:r>
              <a:rPr lang="en-US" b="1" dirty="0">
                <a:solidFill>
                  <a:srgbClr val="FF0000"/>
                </a:solidFill>
              </a:rPr>
              <a:t> Income</a:t>
            </a:r>
          </a:p>
        </p:txBody>
      </p:sp>
      <p:cxnSp>
        <p:nvCxnSpPr>
          <p:cNvPr id="15" name="Straight Arrow Connector 14"/>
          <p:cNvCxnSpPr>
            <a:cxnSpLocks/>
            <a:endCxn id="17" idx="6"/>
          </p:cNvCxnSpPr>
          <p:nvPr/>
        </p:nvCxnSpPr>
        <p:spPr>
          <a:xfrm flipH="1">
            <a:off x="9717331" y="5943601"/>
            <a:ext cx="341069" cy="148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879131" y="5806080"/>
            <a:ext cx="8382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99E282-CB62-4AD3-BA54-C297764E16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937846"/>
      </p:ext>
    </p:extLst>
  </p:cSld>
  <p:clrMapOvr>
    <a:masterClrMapping/>
  </p:clrMapOvr>
  <p:transition spd="slow" advTm="52574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3476488" y="1437371"/>
            <a:ext cx="5562600" cy="48872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506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/>
              <a:t>TSO – Unemployment on Federal 1040                                    </a:t>
            </a:r>
            <a:endParaRPr lang="en-GB" alt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820BBC-AC8A-41A2-B5A2-A38EDA688333}" type="slidenum">
              <a:rPr lang="en-US" altLang="en-US" smtClean="0"/>
              <a:pPr/>
              <a:t>52</a:t>
            </a:fld>
            <a:endParaRPr lang="en-US" altLang="en-US" dirty="0"/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7581900" y="5486402"/>
            <a:ext cx="1371600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73" tIns="34286" rIns="68573" bIns="34286" anchor="ctr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50" b="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381999" y="5257800"/>
            <a:ext cx="838200" cy="22860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48800" y="5115106"/>
            <a:ext cx="2455096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Transferred from </a:t>
            </a:r>
            <a:r>
              <a:rPr lang="en-US" b="1" dirty="0" err="1">
                <a:solidFill>
                  <a:srgbClr val="FF0000"/>
                </a:solidFill>
              </a:rPr>
              <a:t>Sch</a:t>
            </a:r>
            <a:r>
              <a:rPr lang="en-US" b="1" dirty="0">
                <a:solidFill>
                  <a:srgbClr val="FF0000"/>
                </a:solidFill>
              </a:rPr>
              <a:t> 1, </a:t>
            </a:r>
          </a:p>
          <a:p>
            <a:r>
              <a:rPr lang="en-US" b="1" dirty="0">
                <a:solidFill>
                  <a:srgbClr val="FF0000"/>
                </a:solidFill>
              </a:rPr>
              <a:t>Part I, total </a:t>
            </a:r>
          </a:p>
        </p:txBody>
      </p:sp>
      <p:cxnSp>
        <p:nvCxnSpPr>
          <p:cNvPr id="9" name="Straight Arrow Connector 8"/>
          <p:cNvCxnSpPr>
            <a:cxnSpLocks/>
            <a:endCxn id="7" idx="6"/>
          </p:cNvCxnSpPr>
          <p:nvPr/>
        </p:nvCxnSpPr>
        <p:spPr>
          <a:xfrm flipH="1" flipV="1">
            <a:off x="9220199" y="5372101"/>
            <a:ext cx="228601" cy="324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E0F0F-3300-4F02-AC61-9334F1154E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12018"/>
      </p:ext>
    </p:extLst>
  </p:cSld>
  <p:clrMapOvr>
    <a:masterClrMapping/>
  </p:clrMapOvr>
  <p:transition spd="slow" advTm="27046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>
            <a:extLst>
              <a:ext uri="{FF2B5EF4-FFF2-40B4-BE49-F238E27FC236}">
                <a16:creationId xmlns:a16="http://schemas.microsoft.com/office/drawing/2014/main" id="{866AC322-EEEA-46B9-AD58-F07CAC80CD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Step 3</a:t>
            </a:r>
            <a:br>
              <a:rPr lang="en-US" dirty="0"/>
            </a:br>
            <a:r>
              <a:rPr lang="en-US" dirty="0"/>
              <a:t>Interest – Nations Bank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636B19-B1B3-4AFD-8F17-E98572D809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820BBC-AC8A-41A2-B5A2-A38EDA688333}" type="slidenum">
              <a:rPr lang="en-US" altLang="en-US" smtClean="0"/>
              <a:pPr/>
              <a:t>53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825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46"/>
    </mc:Choice>
    <mc:Fallback xmlns="">
      <p:transition spd="slow" advTm="17546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F2E3DB30-7DCD-419A-B7FF-3D32CE44F6AC}" type="slidenum">
              <a:rPr lang="en-US" altLang="en-US" smtClean="0"/>
              <a:pPr/>
              <a:t>54</a:t>
            </a:fld>
            <a:endParaRPr lang="en-US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2"/>
          </p:nvPr>
        </p:nvSpPr>
        <p:spPr>
          <a:xfrm>
            <a:off x="1278833" y="1371600"/>
            <a:ext cx="9753600" cy="4724400"/>
          </a:xfrm>
        </p:spPr>
        <p:txBody>
          <a:bodyPr>
            <a:normAutofit/>
          </a:bodyPr>
          <a:lstStyle/>
          <a:p>
            <a:r>
              <a:rPr lang="en-US" altLang="en-US" dirty="0"/>
              <a:t>Interest can be either taxable or non-taxable income, depending on source of interest</a:t>
            </a:r>
          </a:p>
          <a:p>
            <a:r>
              <a:rPr lang="en-US" altLang="en-US" dirty="0"/>
              <a:t>Interest is considered unearned income</a:t>
            </a:r>
          </a:p>
          <a:p>
            <a:r>
              <a:rPr lang="en-US" altLang="en-US" dirty="0"/>
              <a:t>Interest sources:</a:t>
            </a:r>
          </a:p>
          <a:p>
            <a:pPr lvl="1"/>
            <a:r>
              <a:rPr lang="en-US" altLang="en-US" dirty="0"/>
              <a:t>Bank and credit union deposits</a:t>
            </a:r>
          </a:p>
          <a:p>
            <a:pPr lvl="2"/>
            <a:r>
              <a:rPr lang="en-US" altLang="en-US" dirty="0"/>
              <a:t>Credit unions may call this “dividends” but it is entered as interest</a:t>
            </a:r>
          </a:p>
          <a:p>
            <a:pPr lvl="1"/>
            <a:r>
              <a:rPr lang="en-US" altLang="en-US" dirty="0"/>
              <a:t>Bonds (corporate or government)</a:t>
            </a:r>
          </a:p>
          <a:p>
            <a:pPr lvl="1"/>
            <a:r>
              <a:rPr lang="en-US" altLang="en-US" dirty="0"/>
              <a:t>Money loaned out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156B0B-8150-401A-B2CB-D0049ED89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E72C0-7D64-42E3-8335-B8F9490478B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8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86"/>
    </mc:Choice>
    <mc:Fallback xmlns="">
      <p:transition spd="slow" advTm="77086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F2E3DB30-7DCD-419A-B7FF-3D32CE44F6AC}" type="slidenum">
              <a:rPr lang="en-US" altLang="en-US" smtClean="0"/>
              <a:pPr/>
              <a:t>55</a:t>
            </a:fld>
            <a:endParaRPr lang="en-US" alt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2"/>
          </p:nvPr>
        </p:nvSpPr>
        <p:spPr>
          <a:xfrm>
            <a:off x="1278833" y="1524000"/>
            <a:ext cx="97536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Interest may be reported by payer on any of these forms, as appropriate</a:t>
            </a:r>
          </a:p>
          <a:p>
            <a:pPr lvl="1"/>
            <a:r>
              <a:rPr lang="en-US" altLang="en-US" dirty="0"/>
              <a:t>Form 1099-INT</a:t>
            </a:r>
          </a:p>
          <a:p>
            <a:pPr lvl="1"/>
            <a:r>
              <a:rPr lang="en-US" altLang="en-US" dirty="0"/>
              <a:t>Form 1099-OID (Original Issue Discount)</a:t>
            </a:r>
          </a:p>
          <a:p>
            <a:pPr lvl="1"/>
            <a:r>
              <a:rPr lang="en-US" altLang="en-US" dirty="0"/>
              <a:t>Brokerage Statement</a:t>
            </a:r>
          </a:p>
          <a:p>
            <a:pPr lvl="1"/>
            <a:r>
              <a:rPr lang="en-US" altLang="en-US" dirty="0"/>
              <a:t>Schedule K-1 (covered in later lesson)</a:t>
            </a:r>
          </a:p>
          <a:p>
            <a:r>
              <a:rPr lang="en-US" altLang="en-US" dirty="0"/>
              <a:t>Even if no tax form from payer, interest must still be reported</a:t>
            </a:r>
          </a:p>
          <a:p>
            <a:pPr lvl="1"/>
            <a:r>
              <a:rPr lang="en-US" altLang="en-US" dirty="0"/>
              <a:t>Seller-financed mortgage interest income (Refer to Pub 4012 Page D-10 for how to enter into TSO)</a:t>
            </a:r>
          </a:p>
          <a:p>
            <a:pPr lvl="1"/>
            <a:r>
              <a:rPr lang="en-US" altLang="en-US" dirty="0"/>
              <a:t>Private or foreign payer</a:t>
            </a:r>
          </a:p>
          <a:p>
            <a:pPr lvl="1"/>
            <a:r>
              <a:rPr lang="en-US" altLang="en-US" dirty="0"/>
              <a:t>Interest less than $10 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– Tax Forms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9ADF70-61D9-463D-9226-7801A0F16E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1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570"/>
    </mc:Choice>
    <mc:Fallback xmlns="">
      <p:transition spd="slow" advTm="13857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F2E3DB30-7DCD-419A-B7FF-3D32CE44F6AC}" type="slidenum">
              <a:rPr lang="en-US" altLang="en-US" smtClean="0"/>
              <a:pPr/>
              <a:t>56</a:t>
            </a:fld>
            <a:endParaRPr lang="en-US" alt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2"/>
          </p:nvPr>
        </p:nvSpPr>
        <p:spPr>
          <a:xfrm>
            <a:off x="1081857" y="1524000"/>
            <a:ext cx="9753600" cy="4495800"/>
          </a:xfrm>
        </p:spPr>
        <p:txBody>
          <a:bodyPr>
            <a:normAutofit/>
          </a:bodyPr>
          <a:lstStyle/>
          <a:p>
            <a:r>
              <a:rPr lang="en-US" altLang="en-US" dirty="0"/>
              <a:t>All interest must be included on the return, both taxable and tax-exempt</a:t>
            </a:r>
          </a:p>
          <a:p>
            <a:r>
              <a:rPr lang="en-US" altLang="en-US" dirty="0"/>
              <a:t>Even when interest is tax-exempt, the income can affect other calculations on the return</a:t>
            </a:r>
          </a:p>
          <a:p>
            <a:pPr lvl="1"/>
            <a:r>
              <a:rPr lang="en-US" altLang="en-US" dirty="0"/>
              <a:t>How much Social Security is taxed</a:t>
            </a:r>
          </a:p>
          <a:p>
            <a:pPr lvl="1"/>
            <a:r>
              <a:rPr lang="en-US" altLang="en-US" dirty="0"/>
              <a:t>Amount of Premium Tax Credit (PTC) that can be granted for health insurance bought through the Marketplace (covered in later lesson)</a:t>
            </a:r>
          </a:p>
          <a:p>
            <a:pPr lvl="1"/>
            <a:endParaRPr lang="en-US" alt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ED9A51-2B48-4DAD-A7CA-FE82BAF661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48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62"/>
    </mc:Choice>
    <mc:Fallback xmlns="">
      <p:transition spd="slow" advTm="80562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F2E3DB30-7DCD-419A-B7FF-3D32CE44F6AC}" type="slidenum">
              <a:rPr lang="en-US" altLang="en-US" smtClean="0"/>
              <a:pPr/>
              <a:t>57</a:t>
            </a:fld>
            <a:endParaRPr lang="en-US" alt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2"/>
          </p:nvPr>
        </p:nvSpPr>
        <p:spPr>
          <a:xfrm>
            <a:off x="1278833" y="1295399"/>
            <a:ext cx="9753600" cy="5000365"/>
          </a:xfrm>
        </p:spPr>
        <p:txBody>
          <a:bodyPr>
            <a:normAutofit/>
          </a:bodyPr>
          <a:lstStyle/>
          <a:p>
            <a:r>
              <a:rPr lang="en-US" altLang="en-US" dirty="0"/>
              <a:t>All interest is Federally taxable except interest from</a:t>
            </a:r>
          </a:p>
          <a:p>
            <a:pPr lvl="1"/>
            <a:r>
              <a:rPr lang="en-US" altLang="en-US" dirty="0"/>
              <a:t>State or municipal obligations</a:t>
            </a:r>
          </a:p>
          <a:p>
            <a:pPr lvl="1"/>
            <a:r>
              <a:rPr lang="en-US" altLang="en-US" dirty="0"/>
              <a:t>Obligations from</a:t>
            </a:r>
          </a:p>
          <a:p>
            <a:pPr lvl="2"/>
            <a:r>
              <a:rPr lang="en-US" altLang="en-US" dirty="0"/>
              <a:t>Washington, D.C.</a:t>
            </a:r>
          </a:p>
          <a:p>
            <a:pPr lvl="2"/>
            <a:r>
              <a:rPr lang="en-US" altLang="en-US" dirty="0"/>
              <a:t>U.S. territories and possessions</a:t>
            </a:r>
          </a:p>
          <a:p>
            <a:r>
              <a:rPr lang="en-US" altLang="en-US" dirty="0"/>
              <a:t>Interest from U.S. obligations (T-Bills, Savings Bonds, etc.) is taxable for Federal but exempt from NJ tax</a:t>
            </a:r>
          </a:p>
          <a:p>
            <a:pPr lvl="1"/>
            <a:r>
              <a:rPr lang="en-US" altLang="en-US" dirty="0"/>
              <a:t>Must specifically tell TSO to subtract interest from U.S. obligations from NJ income</a:t>
            </a:r>
          </a:p>
          <a:p>
            <a:pPr marL="576262" lvl="1" indent="0">
              <a:buNone/>
            </a:pPr>
            <a:endParaRPr lang="en-US" altLang="en-US" dirty="0"/>
          </a:p>
          <a:p>
            <a:pPr marL="576262" lvl="1" indent="0">
              <a:buNone/>
            </a:pPr>
            <a:endParaRPr lang="en-US" altLang="en-US" dirty="0"/>
          </a:p>
          <a:p>
            <a:endParaRPr lang="en-US" alt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Interest – Taxable </a:t>
            </a:r>
            <a:r>
              <a:rPr lang="en-US" altLang="en-US"/>
              <a:t>and Tax-Exempt</a:t>
            </a:r>
            <a:endParaRPr lang="en-US" alt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1ADA20-A525-42FF-BCC6-E153B9704F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8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049"/>
    </mc:Choice>
    <mc:Fallback xmlns="">
      <p:transition spd="slow" advTm="102049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Qualified taxpayers may exclude from gross income all or a portion of the interest earned on the redemption of eligible Series EE and I bonds issued after 1989</a:t>
            </a:r>
          </a:p>
          <a:p>
            <a:r>
              <a:rPr lang="en-US" altLang="en-US" dirty="0"/>
              <a:t>M</a:t>
            </a:r>
            <a:r>
              <a:rPr lang="en-US" dirty="0"/>
              <a:t>ust be at least 24 years old before bond’s issue date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T</a:t>
            </a:r>
            <a:r>
              <a:rPr lang="en-US" dirty="0"/>
              <a:t>axpayer,  spouse, or dependent must incur qualified tuition and other educational expenses</a:t>
            </a:r>
          </a:p>
          <a:p>
            <a:r>
              <a:rPr lang="en-US" altLang="en-US" dirty="0"/>
              <a:t>Claim on Form 8815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Out of Scope</a:t>
            </a:r>
            <a:r>
              <a:rPr lang="en-US" altLang="en-US" dirty="0"/>
              <a:t>                     </a:t>
            </a:r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Exclusion of Interest from Series EE &amp; I US Savings Bonds Used for Educational Expenses </a:t>
            </a:r>
            <a:endParaRPr lang="en-US" altLang="en-US" sz="34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D5DC79-3398-4738-BD9A-D5841847C8C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80739"/>
      </p:ext>
    </p:extLst>
  </p:cSld>
  <p:clrMapOvr>
    <a:masterClrMapping/>
  </p:clrMapOvr>
  <p:transition advTm="54044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 – Form 1099-INT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0" y="6265863"/>
            <a:ext cx="38608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Core Andrews TY2019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0" y="6265863"/>
            <a:ext cx="93662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3DB30-7DCD-419A-B7FF-3D32CE44F6A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C1EA6D5C-1A75-40B9-A9FB-832991F2C16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265863"/>
            <a:ext cx="1333500" cy="365125"/>
          </a:xfrm>
        </p:spPr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394470"/>
            <a:ext cx="6525536" cy="46482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76488" y="4234968"/>
            <a:ext cx="1916167" cy="710794"/>
            <a:chOff x="537356" y="4617700"/>
            <a:chExt cx="2676553" cy="947725"/>
          </a:xfrm>
        </p:grpSpPr>
        <p:sp>
          <p:nvSpPr>
            <p:cNvPr id="25608" name="TextBox 10"/>
            <p:cNvSpPr txBox="1">
              <a:spLocks noChangeArrowheads="1"/>
            </p:cNvSpPr>
            <p:nvPr/>
          </p:nvSpPr>
          <p:spPr bwMode="auto">
            <a:xfrm>
              <a:off x="537356" y="4617700"/>
              <a:ext cx="2128763" cy="94384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FATCA is out of scope</a:t>
              </a:r>
            </a:p>
          </p:txBody>
        </p:sp>
        <p:cxnSp>
          <p:nvCxnSpPr>
            <p:cNvPr id="12" name="Straight Arrow Connector 11"/>
            <p:cNvCxnSpPr>
              <a:cxnSpLocks/>
              <a:stCxn id="25608" idx="3"/>
            </p:cNvCxnSpPr>
            <p:nvPr/>
          </p:nvCxnSpPr>
          <p:spPr>
            <a:xfrm>
              <a:off x="2666120" y="5089624"/>
              <a:ext cx="547789" cy="47580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152400" y="3944034"/>
            <a:ext cx="253152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FATCA = Foreign Account</a:t>
            </a:r>
          </a:p>
          <a:p>
            <a:r>
              <a:rPr lang="en-US" b="1" dirty="0">
                <a:solidFill>
                  <a:srgbClr val="FF0000"/>
                </a:solidFill>
              </a:rPr>
              <a:t> Tax Compliance Act  </a:t>
            </a:r>
          </a:p>
        </p:txBody>
      </p:sp>
      <p:sp>
        <p:nvSpPr>
          <p:cNvPr id="11" name="Oval 10"/>
          <p:cNvSpPr/>
          <p:nvPr/>
        </p:nvSpPr>
        <p:spPr>
          <a:xfrm>
            <a:off x="6172200" y="2895600"/>
            <a:ext cx="723900" cy="327237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1865437"/>
            <a:ext cx="533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3572" y="2597553"/>
            <a:ext cx="2449874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Interest from savings</a:t>
            </a:r>
          </a:p>
          <a:p>
            <a:r>
              <a:rPr lang="en-US" b="1" dirty="0">
                <a:solidFill>
                  <a:srgbClr val="FF0000"/>
                </a:solidFill>
              </a:rPr>
              <a:t>bonds or US Treasury</a:t>
            </a:r>
          </a:p>
          <a:p>
            <a:r>
              <a:rPr lang="en-US" b="1" dirty="0">
                <a:solidFill>
                  <a:srgbClr val="FF0000"/>
                </a:solidFill>
              </a:rPr>
              <a:t>obligations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 flipV="1">
            <a:off x="6879816" y="3030219"/>
            <a:ext cx="473756" cy="2899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6512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68"/>
    </mc:Choice>
    <mc:Fallback xmlns="">
      <p:transition spd="slow" advTm="7506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962400" y="1394992"/>
            <a:ext cx="5105961" cy="49002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Federal Filing Income Thresholds for Most People – Pub 4012 Page A-1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113" y="1886846"/>
            <a:ext cx="3005375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Filing thresholds are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based on filing status,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age, and gross income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60586-562B-4930-A49A-B1B73E484D4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055"/>
    </mc:Choice>
    <mc:Fallback xmlns="">
      <p:transition spd="slow" advTm="220055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3"/>
          <p:cNvPicPr>
            <a:picLocks noGrp="1" noChangeAspect="1" noChangeArrowheads="1"/>
          </p:cNvPicPr>
          <p:nvPr>
            <p:ph sz="quarter" idx="12"/>
          </p:nvPr>
        </p:nvPicPr>
        <p:blipFill rotWithShape="1">
          <a:blip r:embed="rId3" cstate="print"/>
          <a:stretch/>
        </p:blipFill>
        <p:spPr>
          <a:xfrm>
            <a:off x="1981199" y="1601733"/>
            <a:ext cx="8047731" cy="4846133"/>
          </a:xfr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</p:pic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Sample Bank Statement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720DE3-C69A-4EF3-8931-523144BF0E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3189" name="Rectangle 4"/>
          <p:cNvSpPr>
            <a:spLocks noChangeArrowheads="1"/>
          </p:cNvSpPr>
          <p:nvPr/>
        </p:nvSpPr>
        <p:spPr bwMode="auto">
          <a:xfrm>
            <a:off x="2743200" y="3276600"/>
            <a:ext cx="38862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Douglas Davis</a:t>
            </a:r>
          </a:p>
          <a:p>
            <a:pPr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210 Main Street</a:t>
            </a:r>
          </a:p>
          <a:p>
            <a:pPr>
              <a:defRPr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Bridgewater, NJ 08807</a:t>
            </a:r>
          </a:p>
        </p:txBody>
      </p:sp>
      <p:sp>
        <p:nvSpPr>
          <p:cNvPr id="93190" name="Rectangle 5"/>
          <p:cNvSpPr>
            <a:spLocks noChangeArrowheads="1"/>
          </p:cNvSpPr>
          <p:nvPr/>
        </p:nvSpPr>
        <p:spPr bwMode="auto">
          <a:xfrm>
            <a:off x="2286000" y="5830965"/>
            <a:ext cx="3962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93191" name="Text Box 6"/>
          <p:cNvSpPr txBox="1">
            <a:spLocks noChangeArrowheads="1"/>
          </p:cNvSpPr>
          <p:nvPr/>
        </p:nvSpPr>
        <p:spPr bwMode="auto">
          <a:xfrm>
            <a:off x="8229600" y="1825626"/>
            <a:ext cx="838200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3333CC"/>
                </a:solidFill>
                <a:latin typeface="Arial" charset="0"/>
                <a:cs typeface="Arial" charset="0"/>
              </a:rPr>
              <a:t>2019</a:t>
            </a:r>
          </a:p>
        </p:txBody>
      </p:sp>
      <p:sp>
        <p:nvSpPr>
          <p:cNvPr id="93192" name="TextBox 1"/>
          <p:cNvSpPr txBox="1">
            <a:spLocks noChangeArrowheads="1"/>
          </p:cNvSpPr>
          <p:nvPr/>
        </p:nvSpPr>
        <p:spPr bwMode="auto">
          <a:xfrm>
            <a:off x="7519988" y="3182938"/>
            <a:ext cx="862013" cy="246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00" dirty="0">
                <a:solidFill>
                  <a:srgbClr val="0078A2"/>
                </a:solidFill>
                <a:latin typeface="Arial" charset="0"/>
                <a:cs typeface="Arial" charset="0"/>
              </a:rPr>
              <a:t>99-2222222</a:t>
            </a:r>
          </a:p>
        </p:txBody>
      </p:sp>
      <p:sp>
        <p:nvSpPr>
          <p:cNvPr id="93193" name="TextBox 2"/>
          <p:cNvSpPr txBox="1">
            <a:spLocks noChangeArrowheads="1"/>
          </p:cNvSpPr>
          <p:nvPr/>
        </p:nvSpPr>
        <p:spPr bwMode="auto">
          <a:xfrm>
            <a:off x="8977312" y="5607050"/>
            <a:ext cx="928688" cy="554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500" dirty="0">
                <a:latin typeface="Arial" charset="0"/>
                <a:cs typeface="Arial" charset="0"/>
              </a:rPr>
              <a:t> 342.00</a:t>
            </a:r>
          </a:p>
          <a:p>
            <a:pPr eaLnBrk="1" hangingPunct="1">
              <a:defRPr/>
            </a:pPr>
            <a:r>
              <a:rPr lang="en-US" sz="1500" dirty="0">
                <a:latin typeface="Arial" charset="0"/>
                <a:cs typeface="Arial" charset="0"/>
              </a:rPr>
              <a:t>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0500" y="5361159"/>
            <a:ext cx="533400" cy="26161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100" dirty="0">
                <a:latin typeface="Arial" charset="0"/>
                <a:cs typeface="Arial" charset="0"/>
              </a:rPr>
              <a:t>2019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8763000" y="5638800"/>
            <a:ext cx="11430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99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09"/>
    </mc:Choice>
    <mc:Fallback xmlns="">
      <p:transition spd="slow" advTm="31109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Interest – </a:t>
            </a:r>
            <a:r>
              <a:rPr lang="en-US" altLang="en-US" dirty="0"/>
              <a:t>Sample Brokerage Statement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0" y="6265863"/>
            <a:ext cx="38608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Core Andrews TY2019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0" y="6265863"/>
            <a:ext cx="936625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3DB30-7DCD-419A-B7FF-3D32CE44F6A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52E975-90D6-4E31-B0B3-FA686400841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265863"/>
            <a:ext cx="1333500" cy="365125"/>
          </a:xfrm>
        </p:spPr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825123" y="1447800"/>
            <a:ext cx="6311503" cy="4529500"/>
            <a:chOff x="347663" y="1976686"/>
            <a:chExt cx="8415337" cy="4640141"/>
          </a:xfrm>
        </p:grpSpPr>
        <p:pic>
          <p:nvPicPr>
            <p:cNvPr id="23554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4"/>
            <a:stretch>
              <a:fillRect/>
            </a:stretch>
          </p:blipFill>
          <p:spPr bwMode="auto">
            <a:xfrm>
              <a:off x="347663" y="1976686"/>
              <a:ext cx="8415337" cy="445611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562" name="Group 11"/>
            <p:cNvGrpSpPr>
              <a:grpSpLocks/>
            </p:cNvGrpSpPr>
            <p:nvPr/>
          </p:nvGrpSpPr>
          <p:grpSpPr bwMode="auto">
            <a:xfrm>
              <a:off x="2819400" y="5954709"/>
              <a:ext cx="3657600" cy="662118"/>
              <a:chOff x="2819400" y="5955268"/>
              <a:chExt cx="3657600" cy="661125"/>
            </a:xfrm>
          </p:grpSpPr>
          <p:sp>
            <p:nvSpPr>
              <p:cNvPr id="23563" name="TextBox 13"/>
              <p:cNvSpPr txBox="1">
                <a:spLocks noChangeArrowheads="1"/>
              </p:cNvSpPr>
              <p:nvPr/>
            </p:nvSpPr>
            <p:spPr bwMode="auto">
              <a:xfrm>
                <a:off x="4191000" y="5955268"/>
                <a:ext cx="2286000" cy="66112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FATCA is out of scope</a:t>
                </a: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H="1">
                <a:off x="2819400" y="6114256"/>
                <a:ext cx="1371600" cy="1220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/>
        </p:nvSpPr>
        <p:spPr>
          <a:xfrm>
            <a:off x="8382000" y="2438400"/>
            <a:ext cx="685800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dirty="0"/>
              <a:t>342.00</a:t>
            </a:r>
          </a:p>
        </p:txBody>
      </p:sp>
      <p:sp>
        <p:nvSpPr>
          <p:cNvPr id="13" name="Oval 12"/>
          <p:cNvSpPr/>
          <p:nvPr/>
        </p:nvSpPr>
        <p:spPr>
          <a:xfrm>
            <a:off x="8343900" y="2390851"/>
            <a:ext cx="723900" cy="327237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2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98"/>
    </mc:Choice>
    <mc:Fallback xmlns="">
      <p:transition spd="slow" advTm="31598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818" y="5510130"/>
            <a:ext cx="5496692" cy="11717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AE820BBC-AC8A-41A2-B5A2-A38EDA688333}" type="slidenum">
              <a:rPr lang="en-US" altLang="en-US" smtClean="0"/>
              <a:pPr/>
              <a:t>62</a:t>
            </a:fld>
            <a:endParaRPr lang="en-US" alt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2"/>
          </p:nvPr>
        </p:nvPicPr>
        <p:blipFill>
          <a:blip r:embed="rId4"/>
          <a:stretch>
            <a:fillRect/>
          </a:stretch>
        </p:blipFill>
        <p:spPr>
          <a:xfrm>
            <a:off x="2869908" y="1326226"/>
            <a:ext cx="4467380" cy="3942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506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/>
              <a:t>TSO – Entering Interest</a:t>
            </a:r>
            <a:br>
              <a:rPr lang="en-GB" altLang="en-US" dirty="0"/>
            </a:br>
            <a:r>
              <a:rPr lang="en-GB" altLang="en-US" sz="2400" dirty="0"/>
              <a:t>Federal Section&gt;Income&gt;1099-DIV, INT, OID&gt; Interest or Dividends Income&gt; Interest Income, Form 1099-INT</a:t>
            </a: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7581900" y="5486402"/>
            <a:ext cx="1371600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73" tIns="34286" rIns="68573" bIns="34286" anchor="ctr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50" b="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990818" y="5406004"/>
            <a:ext cx="4944165" cy="29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990819" y="5326741"/>
            <a:ext cx="4944165" cy="29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8719" y="3083915"/>
            <a:ext cx="145616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Payer’s name</a:t>
            </a:r>
          </a:p>
        </p:txBody>
      </p:sp>
      <p:cxnSp>
        <p:nvCxnSpPr>
          <p:cNvPr id="11" name="Straight Arrow Connector 10"/>
          <p:cNvCxnSpPr>
            <a:endCxn id="2" idx="1"/>
          </p:cNvCxnSpPr>
          <p:nvPr/>
        </p:nvCxnSpPr>
        <p:spPr bwMode="auto">
          <a:xfrm>
            <a:off x="1794887" y="3268581"/>
            <a:ext cx="1075021" cy="28808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74631" y="4475141"/>
            <a:ext cx="2210285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Interest from savings</a:t>
            </a:r>
          </a:p>
          <a:p>
            <a:r>
              <a:rPr lang="en-US" b="1" dirty="0">
                <a:solidFill>
                  <a:srgbClr val="FF0000"/>
                </a:solidFill>
              </a:rPr>
              <a:t>bonds or US Treasury</a:t>
            </a:r>
          </a:p>
          <a:p>
            <a:r>
              <a:rPr lang="en-US" b="1" dirty="0">
                <a:solidFill>
                  <a:srgbClr val="FF0000"/>
                </a:solidFill>
              </a:rPr>
              <a:t>obligations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2584916" y="5076950"/>
            <a:ext cx="360053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543312" y="5702467"/>
            <a:ext cx="2056589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Interest not taxable</a:t>
            </a:r>
          </a:p>
          <a:p>
            <a:r>
              <a:rPr lang="en-US" b="1" dirty="0">
                <a:solidFill>
                  <a:srgbClr val="FF0000"/>
                </a:solidFill>
              </a:rPr>
              <a:t>for NJ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4600822" y="5856409"/>
            <a:ext cx="1914188" cy="2232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486783" y="2866620"/>
            <a:ext cx="2858924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Must enter interest from US</a:t>
            </a:r>
          </a:p>
          <a:p>
            <a:r>
              <a:rPr lang="en-US" b="1" dirty="0">
                <a:solidFill>
                  <a:srgbClr val="FF0000"/>
                </a:solidFill>
              </a:rPr>
              <a:t>obligations twice on TSO </a:t>
            </a:r>
          </a:p>
          <a:p>
            <a:r>
              <a:rPr lang="en-US" b="1" dirty="0">
                <a:solidFill>
                  <a:srgbClr val="FF0000"/>
                </a:solidFill>
              </a:rPr>
              <a:t>screen</a:t>
            </a:r>
          </a:p>
        </p:txBody>
      </p:sp>
      <p:cxnSp>
        <p:nvCxnSpPr>
          <p:cNvPr id="17" name="Straight Arrow Connector 16"/>
          <p:cNvCxnSpPr>
            <a:cxnSpLocks/>
            <a:stCxn id="8" idx="1"/>
          </p:cNvCxnSpPr>
          <p:nvPr/>
        </p:nvCxnSpPr>
        <p:spPr>
          <a:xfrm flipH="1">
            <a:off x="3360082" y="3328285"/>
            <a:ext cx="4126701" cy="15313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8" idx="1"/>
          </p:cNvCxnSpPr>
          <p:nvPr/>
        </p:nvCxnSpPr>
        <p:spPr>
          <a:xfrm flipH="1">
            <a:off x="4419600" y="3328285"/>
            <a:ext cx="3067183" cy="23700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653FBFC-61E3-45AB-A415-6E0CB8540C2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920854" y="4913331"/>
            <a:ext cx="584346" cy="327237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3933870" y="5718990"/>
            <a:ext cx="723900" cy="327237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933869" y="6348798"/>
            <a:ext cx="1432011" cy="327237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DA488F-EE49-493E-BBCC-C2B5BFBEC1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64375"/>
      </p:ext>
    </p:extLst>
  </p:cSld>
  <p:clrMapOvr>
    <a:masterClrMapping/>
  </p:clrMapOvr>
  <p:transition spd="slow" advTm="121132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Pause the slide show</a:t>
            </a:r>
          </a:p>
          <a:p>
            <a:r>
              <a:rPr lang="en-US" dirty="0"/>
              <a:t>Enter the Interest Income into TSO (Step 3)</a:t>
            </a:r>
          </a:p>
          <a:p>
            <a:r>
              <a:rPr lang="en-US" dirty="0"/>
              <a:t>Check the Federal and NJ refund monitors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TSO - Student Activity</a:t>
            </a:r>
            <a:br>
              <a:rPr lang="en-US" dirty="0"/>
            </a:br>
            <a:r>
              <a:rPr lang="en-GB" altLang="en-US" sz="2400" dirty="0"/>
              <a:t>Federal Section&gt;Income&gt;1099-DIV, INT, OID&gt; Interest or Dividends Income&gt; Interest Income, Form 1099-INT</a:t>
            </a:r>
            <a:endParaRPr lang="en-US" sz="2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8AA2F6-2134-480E-8844-39E2F85A49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87979"/>
      </p:ext>
    </p:extLst>
  </p:cSld>
  <p:clrMapOvr>
    <a:masterClrMapping/>
  </p:clrMapOvr>
  <p:transition advTm="2258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AE820BBC-AC8A-41A2-B5A2-A38EDA688333}" type="slidenum">
              <a:rPr lang="en-US" altLang="en-US" smtClean="0"/>
              <a:pPr/>
              <a:t>64</a:t>
            </a:fld>
            <a:endParaRPr lang="en-US" altLang="en-US" dirty="0"/>
          </a:p>
        </p:txBody>
      </p:sp>
      <p:sp>
        <p:nvSpPr>
          <p:cNvPr id="21506" name="Rectangle 9"/>
          <p:cNvSpPr>
            <a:spLocks noGrp="1" noChangeArrowheads="1"/>
          </p:cNvSpPr>
          <p:nvPr>
            <p:ph type="title"/>
          </p:nvPr>
        </p:nvSpPr>
        <p:spPr>
          <a:xfrm>
            <a:off x="1066803" y="121941"/>
            <a:ext cx="9751391" cy="1143000"/>
          </a:xfrm>
        </p:spPr>
        <p:txBody>
          <a:bodyPr>
            <a:normAutofit/>
          </a:bodyPr>
          <a:lstStyle/>
          <a:p>
            <a:r>
              <a:rPr lang="en-GB" altLang="en-US" dirty="0"/>
              <a:t>TSO – Taxable Interest on Schedule B                                    </a:t>
            </a:r>
            <a:endParaRPr lang="en-GB" altLang="en-US" sz="1600" dirty="0"/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7581900" y="5486402"/>
            <a:ext cx="1371600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73" tIns="34286" rIns="68573" bIns="34286" anchor="ctr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50" b="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768600" y="1479123"/>
            <a:ext cx="6248400" cy="45719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8382000" y="2949363"/>
            <a:ext cx="723900" cy="327237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48800" y="5755730"/>
            <a:ext cx="196541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Total of all interest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936" y="5792515"/>
            <a:ext cx="796964" cy="307600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cxnSpLocks/>
            <a:stCxn id="2" idx="1"/>
          </p:cNvCxnSpPr>
          <p:nvPr/>
        </p:nvCxnSpPr>
        <p:spPr>
          <a:xfrm flipH="1" flipV="1">
            <a:off x="9029772" y="5888008"/>
            <a:ext cx="419028" cy="523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448800" y="2916480"/>
            <a:ext cx="235827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Interest from 1099-INT</a:t>
            </a:r>
          </a:p>
        </p:txBody>
      </p:sp>
      <p:cxnSp>
        <p:nvCxnSpPr>
          <p:cNvPr id="15" name="Straight Arrow Connector 14"/>
          <p:cNvCxnSpPr>
            <a:cxnSpLocks/>
            <a:stCxn id="11" idx="1"/>
          </p:cNvCxnSpPr>
          <p:nvPr/>
        </p:nvCxnSpPr>
        <p:spPr>
          <a:xfrm flipH="1" flipV="1">
            <a:off x="9073396" y="3063046"/>
            <a:ext cx="375404" cy="381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FAA21C3-314B-4736-BA02-899133CE80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252982"/>
      </p:ext>
    </p:extLst>
  </p:cSld>
  <p:clrMapOvr>
    <a:masterClrMapping/>
  </p:clrMapOvr>
  <p:transition spd="slow" advTm="48545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AE820BBC-AC8A-41A2-B5A2-A38EDA688333}" type="slidenum">
              <a:rPr lang="en-US" altLang="en-US" smtClean="0"/>
              <a:pPr/>
              <a:t>65</a:t>
            </a:fld>
            <a:endParaRPr lang="en-US" altLang="en-US" dirty="0"/>
          </a:p>
        </p:txBody>
      </p:sp>
      <p:sp>
        <p:nvSpPr>
          <p:cNvPr id="21506" name="Rectangle 9"/>
          <p:cNvSpPr>
            <a:spLocks noGrp="1" noChangeArrowheads="1"/>
          </p:cNvSpPr>
          <p:nvPr>
            <p:ph type="title"/>
          </p:nvPr>
        </p:nvSpPr>
        <p:spPr>
          <a:xfrm>
            <a:off x="1066803" y="121941"/>
            <a:ext cx="9751391" cy="1143000"/>
          </a:xfrm>
        </p:spPr>
        <p:txBody>
          <a:bodyPr>
            <a:normAutofit/>
          </a:bodyPr>
          <a:lstStyle/>
          <a:p>
            <a:r>
              <a:rPr lang="en-GB" altLang="en-US" dirty="0"/>
              <a:t>TSO – Taxable Interest on Federal 1040                                    </a:t>
            </a:r>
            <a:endParaRPr lang="en-GB" altLang="en-US" sz="1600" dirty="0"/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7581900" y="5486402"/>
            <a:ext cx="1371600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73" tIns="34286" rIns="68573" bIns="34286" anchor="ctr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50" b="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358057" y="1547683"/>
            <a:ext cx="6477000" cy="47176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7996858" y="4572000"/>
            <a:ext cx="838200" cy="22485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96400" y="4363134"/>
            <a:ext cx="2674763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Transferred from total interest on Schedule B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 flipV="1">
            <a:off x="8763000" y="4648200"/>
            <a:ext cx="533401" cy="12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B897DBD-5C72-4317-9DE8-162AC1392F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493384"/>
      </p:ext>
    </p:extLst>
  </p:cSld>
  <p:clrMapOvr>
    <a:masterClrMapping/>
  </p:clrMapOvr>
  <p:transition spd="slow" advTm="31547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AE820BBC-AC8A-41A2-B5A2-A38EDA688333}" type="slidenum">
              <a:rPr lang="en-US" altLang="en-US" smtClean="0"/>
              <a:pPr/>
              <a:t>66</a:t>
            </a:fld>
            <a:endParaRPr lang="en-US" altLang="en-US" dirty="0"/>
          </a:p>
        </p:txBody>
      </p:sp>
      <p:sp>
        <p:nvSpPr>
          <p:cNvPr id="2150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TSO – Tax-Exempt Interest on NJ 1040                                    </a:t>
            </a:r>
            <a:endParaRPr lang="en-GB" altLang="en-US" sz="1600" dirty="0"/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7581900" y="5486402"/>
            <a:ext cx="1371600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73" tIns="34286" rIns="68573" bIns="34286" anchor="ctr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50" b="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1945659" y="1432570"/>
            <a:ext cx="6515099" cy="464819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2" name="Oval 1"/>
          <p:cNvSpPr/>
          <p:nvPr/>
        </p:nvSpPr>
        <p:spPr>
          <a:xfrm>
            <a:off x="7772400" y="1975757"/>
            <a:ext cx="647700" cy="234043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53500" y="1908112"/>
            <a:ext cx="213436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Tax-exempt interest</a:t>
            </a:r>
          </a:p>
          <a:p>
            <a:r>
              <a:rPr lang="en-US" b="1" dirty="0">
                <a:solidFill>
                  <a:srgbClr val="FF0000"/>
                </a:solidFill>
              </a:rPr>
              <a:t>for NJ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 flipV="1">
            <a:off x="8484541" y="2092778"/>
            <a:ext cx="471680" cy="62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079618D-4ABC-4B9B-B5B1-A1BA018F7D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781425"/>
      </p:ext>
    </p:extLst>
  </p:cSld>
  <p:clrMapOvr>
    <a:masterClrMapping/>
  </p:clrMapOvr>
  <p:transition spd="slow" advTm="4060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>
            <a:extLst>
              <a:ext uri="{FF2B5EF4-FFF2-40B4-BE49-F238E27FC236}">
                <a16:creationId xmlns:a16="http://schemas.microsoft.com/office/drawing/2014/main" id="{F430E627-0F15-46E8-8E41-AEB8E01AF2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Step 4</a:t>
            </a:r>
            <a:br>
              <a:rPr lang="en-US" dirty="0"/>
            </a:br>
            <a:r>
              <a:rPr lang="en-US" dirty="0"/>
              <a:t>NJ Tax Refund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A0EB737-D927-4F99-9D00-BDE1F6EEE6B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820BBC-AC8A-41A2-B5A2-A38EDA688333}" type="slidenum">
              <a:rPr lang="en-US" altLang="en-US" smtClean="0"/>
              <a:pPr/>
              <a:t>67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082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56"/>
    </mc:Choice>
    <mc:Fallback xmlns="">
      <p:transition spd="slow" advTm="20556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7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6075" indent="-346075"/>
            <a:r>
              <a:rPr lang="en-US" altLang="en-US" dirty="0"/>
              <a:t>Return of an amount you deducted or took a credit for in an earlier year</a:t>
            </a:r>
          </a:p>
          <a:p>
            <a:pPr marL="746125" lvl="1" indent="-346075"/>
            <a:r>
              <a:rPr lang="en-US" altLang="en-US" dirty="0"/>
              <a:t>Most common recoveries are refunds, reimbursements, and rebates of deductions itemized on Schedule A:</a:t>
            </a:r>
          </a:p>
          <a:p>
            <a:pPr marL="1146175" lvl="2" indent="-346075"/>
            <a:r>
              <a:rPr lang="en-US" altLang="en-US" dirty="0"/>
              <a:t>State income tax refund</a:t>
            </a:r>
          </a:p>
          <a:p>
            <a:pPr marL="1146175" lvl="2" indent="-346075"/>
            <a:r>
              <a:rPr lang="en-US" altLang="en-US" dirty="0"/>
              <a:t>Property tax reimbursement (PTR) – covered in later lesson</a:t>
            </a:r>
          </a:p>
          <a:p>
            <a:pPr marL="1146175" lvl="2" indent="-346075"/>
            <a:r>
              <a:rPr lang="en-US" altLang="en-US" dirty="0"/>
              <a:t>Homestead Benefit (HB) – covered in later lesson</a:t>
            </a:r>
          </a:p>
          <a:p>
            <a:pPr marL="1146175" lvl="2" indent="-346075"/>
            <a:r>
              <a:rPr lang="en-US" altLang="en-US" dirty="0"/>
              <a:t>Others – such as medical expense reimbursement</a:t>
            </a:r>
          </a:p>
          <a:p>
            <a:pPr marL="346075" indent="-346075"/>
            <a:endParaRPr lang="en-US" altLang="en-US" dirty="0"/>
          </a:p>
          <a:p>
            <a:pPr marL="346075" indent="-346075"/>
            <a:endParaRPr lang="en-US" altLang="en-US" dirty="0"/>
          </a:p>
          <a:p>
            <a:pPr marL="746125" lvl="1" indent="-346075"/>
            <a:endParaRPr lang="en-US" altLang="en-US" dirty="0"/>
          </a:p>
          <a:p>
            <a:pPr marL="346075" indent="-346075"/>
            <a:endParaRPr lang="en-US" altLang="en-US" dirty="0"/>
          </a:p>
        </p:txBody>
      </p:sp>
      <p:sp>
        <p:nvSpPr>
          <p:cNvPr id="303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Recoveries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F47759-759A-47D3-A88F-FD65CD4FB6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39457"/>
      </p:ext>
    </p:extLst>
  </p:cSld>
  <p:clrMapOvr>
    <a:masterClrMapping/>
  </p:clrMapOvr>
  <p:transition advTm="101048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5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346075" indent="-346075"/>
            <a:r>
              <a:rPr lang="en-US" altLang="en-US" dirty="0"/>
              <a:t>Tax benefit rule</a:t>
            </a:r>
          </a:p>
          <a:p>
            <a:pPr marL="746125" lvl="1" indent="-346075"/>
            <a:r>
              <a:rPr lang="en-US" altLang="en-US" dirty="0"/>
              <a:t>Must include a recovery in your income in the year you receive it up to the amount by which the deduction/ credit you took for the recovered amount reduced your tax in earlier year</a:t>
            </a:r>
          </a:p>
          <a:p>
            <a:pPr marL="346075" indent="-346075"/>
            <a:r>
              <a:rPr lang="en-US" altLang="en-US" dirty="0"/>
              <a:t>Use NJ Tax Refund Worksheet on TP4F Preparer page to determine how much of recovery has to be claimed in current year</a:t>
            </a:r>
          </a:p>
          <a:p>
            <a:pPr marL="346075" indent="-346075"/>
            <a:endParaRPr lang="en-US" altLang="en-US" dirty="0"/>
          </a:p>
          <a:p>
            <a:pPr marL="346075" indent="-346075"/>
            <a:endParaRPr lang="en-US" altLang="en-US" dirty="0"/>
          </a:p>
          <a:p>
            <a:pPr marL="746125" lvl="1" indent="-346075"/>
            <a:endParaRPr lang="en-US" altLang="en-US" dirty="0"/>
          </a:p>
          <a:p>
            <a:pPr marL="346075" indent="-346075"/>
            <a:endParaRPr lang="en-US" altLang="en-US" dirty="0"/>
          </a:p>
        </p:txBody>
      </p:sp>
      <p:sp>
        <p:nvSpPr>
          <p:cNvPr id="305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Recoveries</a:t>
            </a:r>
            <a:endParaRPr lang="en-US" altLang="en-US" sz="16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8996AD-C305-4949-B3B6-D589CF591E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57072-7683-4961-B8FD-11A4F53D27B9}"/>
              </a:ext>
            </a:extLst>
          </p:cNvPr>
          <p:cNvSpPr txBox="1"/>
          <p:nvPr/>
        </p:nvSpPr>
        <p:spPr>
          <a:xfrm>
            <a:off x="11201400" y="762000"/>
            <a:ext cx="8382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 cont’d</a:t>
            </a:r>
          </a:p>
        </p:txBody>
      </p:sp>
    </p:spTree>
    <p:extLst>
      <p:ext uri="{BB962C8B-B14F-4D97-AF65-F5344CB8AC3E}">
        <p14:creationId xmlns:p14="http://schemas.microsoft.com/office/powerpoint/2010/main" val="1097163090"/>
      </p:ext>
    </p:extLst>
  </p:cSld>
  <p:clrMapOvr>
    <a:masterClrMapping/>
  </p:clrMapOvr>
  <p:transition advTm="64086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Federal Filing Income Thresholds for Children and Other Dependents – Pub 4012 Page A-2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057400"/>
            <a:ext cx="4590772" cy="1785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If you can be claimed as a dependent by another taxpayer, filing thresholds are based on marital status, age, blindness, and income (earned, unearned, and gross income)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2"/>
          </p:nvPr>
        </p:nvPicPr>
        <p:blipFill rotWithShape="1">
          <a:blip r:embed="rId2"/>
          <a:srcRect l="5499" b="22466"/>
          <a:stretch/>
        </p:blipFill>
        <p:spPr>
          <a:xfrm>
            <a:off x="5076686" y="1398609"/>
            <a:ext cx="5286514" cy="47718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448800" y="5257800"/>
            <a:ext cx="184731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53F638A-712F-471A-B4EA-D78283527EB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0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12"/>
    </mc:Choice>
    <mc:Fallback xmlns="">
      <p:transition spd="slow" advTm="61612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346075" indent="-346075"/>
            <a:r>
              <a:rPr lang="en-US" altLang="en-US" sz="3000" dirty="0"/>
              <a:t>Amount of previous year NJ income tax refund must be verified </a:t>
            </a:r>
          </a:p>
          <a:p>
            <a:pPr marL="919162" lvl="1" indent="-346075"/>
            <a:r>
              <a:rPr lang="en-US" altLang="en-US" sz="2600" dirty="0"/>
              <a:t>Amount could have changed from what is shown on prior year return (error found, return amended, etc.) </a:t>
            </a:r>
          </a:p>
          <a:p>
            <a:pPr marL="346075" indent="-346075"/>
            <a:r>
              <a:rPr lang="en-US" altLang="en-US" sz="3000" dirty="0"/>
              <a:t>Can get info on NJ income tax refund from NJ Division of Taxation website Refund Lookup Tool</a:t>
            </a:r>
          </a:p>
          <a:p>
            <a:pPr marL="746125" lvl="1" indent="-346075"/>
            <a:r>
              <a:rPr lang="en-US" altLang="en-US" dirty="0"/>
              <a:t>Link from TP4F Preparer page to NJ Form 1099-G Inquiry</a:t>
            </a:r>
          </a:p>
          <a:p>
            <a:pPr marL="746125" lvl="1" indent="-346075"/>
            <a:r>
              <a:rPr lang="en-US" altLang="en-US" dirty="0"/>
              <a:t>Need SS # and Date of Birth</a:t>
            </a:r>
          </a:p>
          <a:p>
            <a:pPr marL="746125" lvl="1" indent="-346075"/>
            <a:endParaRPr lang="en-US" altLang="en-US" dirty="0"/>
          </a:p>
          <a:p>
            <a:pPr marL="346075" indent="-346075"/>
            <a:endParaRPr lang="en-US" altLang="en-US" dirty="0"/>
          </a:p>
        </p:txBody>
      </p:sp>
      <p:sp>
        <p:nvSpPr>
          <p:cNvPr id="3072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Be Sure to Verify the Amount of the NJ Income Tax Refund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F96FB-445C-4E62-B72A-BA6F490A946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29923"/>
      </p:ext>
    </p:extLst>
  </p:cSld>
  <p:clrMapOvr>
    <a:masterClrMapping/>
  </p:clrMapOvr>
  <p:transition advTm="153054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Determine if there was a tax benefit in earlier year from NJ income tax paid</a:t>
            </a:r>
          </a:p>
          <a:p>
            <a:r>
              <a:rPr lang="en-US" dirty="0"/>
              <a:t> </a:t>
            </a:r>
            <a:r>
              <a:rPr lang="en-US" u="sng" dirty="0"/>
              <a:t>No</a:t>
            </a:r>
            <a:r>
              <a:rPr lang="en-US" dirty="0"/>
              <a:t> tax benefit in earlier year if:</a:t>
            </a:r>
          </a:p>
          <a:p>
            <a:pPr lvl="1"/>
            <a:r>
              <a:rPr lang="en-US" dirty="0"/>
              <a:t>Taxpayer did not itemize (claimed standard deduction) </a:t>
            </a:r>
            <a:r>
              <a:rPr lang="en-US" b="1" dirty="0"/>
              <a:t>OR</a:t>
            </a:r>
          </a:p>
          <a:p>
            <a:pPr lvl="1"/>
            <a:r>
              <a:rPr lang="en-US" dirty="0"/>
              <a:t>Elected to deduct State &amp; Local sales tax instead of State &amp; Local Income tax</a:t>
            </a:r>
          </a:p>
          <a:p>
            <a:r>
              <a:rPr lang="en-US" dirty="0"/>
              <a:t>If </a:t>
            </a:r>
            <a:r>
              <a:rPr lang="en-US" u="sng" dirty="0"/>
              <a:t>no</a:t>
            </a:r>
            <a:r>
              <a:rPr lang="en-US" dirty="0"/>
              <a:t> tax benefit in earlier year, don’t declare refund in current year</a:t>
            </a:r>
          </a:p>
          <a:p>
            <a:r>
              <a:rPr lang="en-US" dirty="0"/>
              <a:t>Andrews took standard deduction in prior year, so no recovery to declare in current year</a:t>
            </a:r>
          </a:p>
          <a:p>
            <a:pPr lvl="1"/>
            <a:r>
              <a:rPr lang="en-US" dirty="0"/>
              <a:t>No TSO entry required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76262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Did Andrews Receive a Tax Benefit in Prior Year By Claiming NJ Income Taxes Paid?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D1A279-C9BE-4C70-8AD5-DEC2BAFC4D9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11E525-5F38-465A-8629-C9A7F80AF012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0995"/>
      </p:ext>
    </p:extLst>
  </p:cSld>
  <p:clrMapOvr>
    <a:masterClrMapping/>
  </p:clrMapOvr>
  <p:transition advTm="105570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NJ income tax refund is not taxable on NJ return</a:t>
            </a:r>
          </a:p>
          <a:p>
            <a:pPr lvl="1"/>
            <a:r>
              <a:rPr lang="en-US" dirty="0"/>
              <a:t>TSO handles automatically</a:t>
            </a:r>
          </a:p>
          <a:p>
            <a:pPr lvl="1"/>
            <a:r>
              <a:rPr lang="en-US" dirty="0"/>
              <a:t>No entry needed on NJ Checklist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NJ Income Tax Refund on NJ Return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745B4DB-BC87-4B04-B226-91374BB7074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11E525-5F38-465A-8629-C9A7F80AF012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6968"/>
      </p:ext>
    </p:extLst>
  </p:cSld>
  <p:clrMapOvr>
    <a:masterClrMapping/>
  </p:clrMapOvr>
  <p:transition advTm="54585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Pause the slide show</a:t>
            </a:r>
          </a:p>
          <a:p>
            <a:r>
              <a:rPr lang="en-US" dirty="0"/>
              <a:t>Determine whether Andrews’ NJ income tax refund from prior year is taxable as income on this year’s Federal return</a:t>
            </a:r>
          </a:p>
          <a:p>
            <a:pPr lvl="1"/>
            <a:r>
              <a:rPr lang="en-US" dirty="0"/>
              <a:t>Why or why not?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TSO - Student Activity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05388-8217-4512-9BF2-F3CE280419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866369"/>
      </p:ext>
    </p:extLst>
  </p:cSld>
  <p:clrMapOvr>
    <a:masterClrMapping/>
  </p:clrMapOvr>
  <p:transition advTm="3959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576262" lvl="1" indent="0">
              <a:buNone/>
            </a:pPr>
            <a:r>
              <a:rPr lang="en-US" dirty="0">
                <a:solidFill>
                  <a:srgbClr val="FF0000"/>
                </a:solidFill>
              </a:rPr>
              <a:t>Answer:  Andrews claimed the standard deduction last year, so no tax benefit from claiming state income taxes on Schedule A.  Therefore, no need to claim refund as income this year</a:t>
            </a:r>
          </a:p>
          <a:p>
            <a:r>
              <a:rPr lang="en-US" dirty="0"/>
              <a:t>NJ income tax refunds are never taxable for NJ, so there is no change on the NJ return</a:t>
            </a:r>
          </a:p>
          <a:p>
            <a:r>
              <a:rPr lang="en-US" dirty="0"/>
              <a:t>Since no entries into TSO were made in this step, the Federal and NJ refund monitors have not changed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TSO - Student Activity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05388-8217-4512-9BF2-F3CE280419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A23075-9BD6-4697-8278-7A11AA2220DB}"/>
              </a:ext>
            </a:extLst>
          </p:cNvPr>
          <p:cNvSpPr txBox="1"/>
          <p:nvPr/>
        </p:nvSpPr>
        <p:spPr>
          <a:xfrm>
            <a:off x="10018391" y="574442"/>
            <a:ext cx="704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cont’d</a:t>
            </a:r>
          </a:p>
        </p:txBody>
      </p:sp>
    </p:spTree>
    <p:extLst>
      <p:ext uri="{BB962C8B-B14F-4D97-AF65-F5344CB8AC3E}">
        <p14:creationId xmlns:p14="http://schemas.microsoft.com/office/powerpoint/2010/main" val="3300808431"/>
      </p:ext>
    </p:extLst>
  </p:cSld>
  <p:clrMapOvr>
    <a:masterClrMapping/>
  </p:clrMapOvr>
  <p:transition advTm="62047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cs typeface="Calibri"/>
              </a:rPr>
              <a:t>Tom Andrews</a:t>
            </a: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Adjustments to Income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4A2CD-AFFB-47F2-9A90-83B1757E81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66C0F-5364-4CE1-BA76-A93435035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3BA91-837B-4780-9D28-8F7ADEEAD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71C609-0F0D-4841-9F2F-030B3379F104}" type="slidenum">
              <a:rPr lang="en-US" altLang="en-US" smtClean="0"/>
              <a:pPr>
                <a:defRPr/>
              </a:pPr>
              <a:t>75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3132019"/>
      </p:ext>
    </p:extLst>
  </p:cSld>
  <p:clrMapOvr>
    <a:masterClrMapping/>
  </p:clrMapOvr>
  <p:transition spd="slow" advTm="14570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974FADDD-0353-45F1-AB55-E763F675BE5A}" type="slidenum">
              <a:rPr lang="en-US" altLang="en-US" smtClean="0"/>
              <a:pPr>
                <a:defRPr/>
              </a:pPr>
              <a:t>76</a:t>
            </a:fld>
            <a:endParaRPr lang="en-US" altLang="en-US" dirty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sz="quarter" idx="12"/>
          </p:nvPr>
        </p:nvSpPr>
        <p:spPr>
          <a:xfrm>
            <a:off x="3048000" y="2057400"/>
            <a:ext cx="5902241" cy="2743200"/>
          </a:xfrm>
        </p:spPr>
        <p:txBody>
          <a:bodyPr/>
          <a:lstStyle/>
          <a:p>
            <a:pPr marL="352425" indent="-352425" algn="ctr">
              <a:buNone/>
            </a:pPr>
            <a:r>
              <a:rPr lang="en-US" altLang="en-US" dirty="0"/>
              <a:t>Total Income </a:t>
            </a:r>
          </a:p>
          <a:p>
            <a:pPr marL="352425" indent="-352425" algn="ctr">
              <a:buNone/>
            </a:pPr>
            <a:r>
              <a:rPr lang="en-US" altLang="en-US" dirty="0"/>
              <a:t>minus Adjustments </a:t>
            </a:r>
          </a:p>
          <a:p>
            <a:pPr marL="352425" indent="-352425" algn="ctr">
              <a:spcBef>
                <a:spcPts val="0"/>
              </a:spcBef>
              <a:buNone/>
            </a:pPr>
            <a:r>
              <a:rPr lang="en-US" altLang="en-US" dirty="0"/>
              <a:t>=</a:t>
            </a:r>
          </a:p>
          <a:p>
            <a:pPr marL="352425" indent="-352425" algn="ctr">
              <a:buNone/>
            </a:pPr>
            <a:r>
              <a:rPr lang="en-US" altLang="en-US" dirty="0"/>
              <a:t>Adjusted Gross Income (AGI)</a:t>
            </a:r>
            <a:endParaRPr lang="en-US" altLang="en-US" sz="900" u="sng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Adjusted Gross Income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775B85-0B8E-46D4-BFCA-CAA843D9951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33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47"/>
    </mc:Choice>
    <mc:Fallback xmlns="">
      <p:transition spd="slow" advTm="23047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974FADDD-0353-45F1-AB55-E763F675BE5A}" type="slidenum">
              <a:rPr lang="en-US" altLang="en-US" smtClean="0"/>
              <a:pPr>
                <a:defRPr/>
              </a:pPr>
              <a:t>77</a:t>
            </a:fld>
            <a:endParaRPr lang="en-US" alt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362200" y="1559570"/>
            <a:ext cx="6591299" cy="4343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Adjustments to Income on Schedule 1, Part II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53726" y="4124235"/>
            <a:ext cx="2909674" cy="1569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This lesson will deal with Student Loan Interest and IRA Deduction *</a:t>
            </a:r>
          </a:p>
        </p:txBody>
      </p:sp>
      <p:sp>
        <p:nvSpPr>
          <p:cNvPr id="10" name="Oval 9"/>
          <p:cNvSpPr/>
          <p:nvPr/>
        </p:nvSpPr>
        <p:spPr>
          <a:xfrm>
            <a:off x="8077199" y="4572000"/>
            <a:ext cx="8382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064499" y="4876800"/>
            <a:ext cx="8382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3240" y="5882983"/>
            <a:ext cx="6482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  These adjustments do not impact the NJ return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F8373-67FA-454E-819D-E0210BE59A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8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53"/>
    </mc:Choice>
    <mc:Fallback xmlns="">
      <p:transition spd="slow" advTm="62553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0109" y="1875512"/>
            <a:ext cx="11315638" cy="1219200"/>
          </a:xfrm>
        </p:spPr>
        <p:txBody>
          <a:bodyPr/>
          <a:lstStyle/>
          <a:p>
            <a:r>
              <a:rPr lang="en-US" dirty="0"/>
              <a:t> Scenario Step 5</a:t>
            </a:r>
            <a:br>
              <a:rPr lang="en-US" dirty="0"/>
            </a:br>
            <a:r>
              <a:rPr lang="en-US" dirty="0"/>
              <a:t>Student Loan Interest – Peoples Federal Bank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EC2DFB-18CD-40BA-8D11-CC1C5D97D37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820BBC-AC8A-41A2-B5A2-A38EDA688333}" type="slidenum">
              <a:rPr lang="en-US" altLang="en-US" smtClean="0"/>
              <a:pPr/>
              <a:t>78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193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0"/>
    </mc:Choice>
    <mc:Fallback xmlns="">
      <p:transition spd="slow" advTm="1309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974FADDD-0353-45F1-AB55-E763F675BE5A}" type="slidenum">
              <a:rPr lang="en-US" altLang="en-US" smtClean="0"/>
              <a:pPr>
                <a:defRPr/>
              </a:pPr>
              <a:t>79</a:t>
            </a:fld>
            <a:endParaRPr lang="en-US" altLang="en-US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sz="quarter" idx="12"/>
          </p:nvPr>
        </p:nvSpPr>
        <p:spPr>
          <a:xfrm>
            <a:off x="1278833" y="1447800"/>
            <a:ext cx="9753600" cy="4572000"/>
          </a:xfrm>
        </p:spPr>
        <p:txBody>
          <a:bodyPr>
            <a:normAutofit/>
          </a:bodyPr>
          <a:lstStyle/>
          <a:p>
            <a:r>
              <a:rPr lang="en-US" dirty="0"/>
              <a:t>Interest paid on qualified student loan for post secondary education expenses</a:t>
            </a:r>
          </a:p>
          <a:p>
            <a:r>
              <a:rPr lang="en-US" dirty="0"/>
              <a:t>Qualified loan:</a:t>
            </a:r>
          </a:p>
          <a:p>
            <a:pPr lvl="1"/>
            <a:r>
              <a:rPr lang="en-US" dirty="0"/>
              <a:t>Loan money is used for expenses of taxpayer, spouse, or dependent (dependent when loan originated)</a:t>
            </a:r>
          </a:p>
          <a:p>
            <a:pPr lvl="1"/>
            <a:r>
              <a:rPr lang="en-US" dirty="0"/>
              <a:t>For education provided when student enrolled at least ½ time in degree program</a:t>
            </a:r>
          </a:p>
          <a:p>
            <a:pPr lvl="1"/>
            <a:r>
              <a:rPr lang="en-US" altLang="en-US" dirty="0"/>
              <a:t>Taxpayer must be legally liable for the loan</a:t>
            </a:r>
          </a:p>
          <a:p>
            <a:pPr marL="576262" lvl="1" indent="0">
              <a:buNone/>
            </a:pPr>
            <a:endParaRPr lang="en-US" dirty="0"/>
          </a:p>
        </p:txBody>
      </p:sp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Student Loan Interest </a:t>
            </a:r>
            <a:br>
              <a:rPr lang="en-US" dirty="0"/>
            </a:br>
            <a:endParaRPr lang="en-US" dirty="0"/>
          </a:p>
        </p:txBody>
      </p:sp>
      <p:sp>
        <p:nvSpPr>
          <p:cNvPr id="44038" name="Text Box 3"/>
          <p:cNvSpPr txBox="1">
            <a:spLocks noChangeArrowheads="1"/>
          </p:cNvSpPr>
          <p:nvPr/>
        </p:nvSpPr>
        <p:spPr bwMode="auto">
          <a:xfrm>
            <a:off x="8153400" y="857252"/>
            <a:ext cx="1371600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ts val="1800"/>
              </a:spcBef>
              <a:buClr>
                <a:srgbClr val="B54A10"/>
              </a:buClr>
              <a:buSzPct val="94000"/>
              <a:buFont typeface="Calibri" panose="020F0502020204030204" pitchFamily="34" charset="0"/>
              <a:buChar char="●"/>
              <a:defRPr sz="32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1200"/>
              </a:spcBef>
              <a:buClr>
                <a:srgbClr val="105766"/>
              </a:buClr>
              <a:buSzPct val="63000"/>
              <a:buFont typeface="Wingdings" panose="05000000000000000000" pitchFamily="2" charset="2"/>
              <a:buChar char=""/>
              <a:defRPr sz="3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F1E25"/>
              </a:buClr>
              <a:buSzPct val="70000"/>
              <a:buFont typeface="Wingdings" panose="05000000000000000000" pitchFamily="2" charset="2"/>
              <a:buChar char="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9639D"/>
              </a:buClr>
              <a:buSzPct val="90000"/>
              <a:buFont typeface="Calibri" panose="020F0502020204030204" pitchFamily="34" charset="0"/>
              <a:buChar char="●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74B78"/>
              </a:buClr>
              <a:buFont typeface="Arial" panose="020B0604020202020204" pitchFamily="34" charset="0"/>
              <a:buChar char="•"/>
              <a:defRPr sz="22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1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Verdana" panose="020B0604030504040204" pitchFamily="34" charset="0"/>
              <a:buNone/>
            </a:pPr>
            <a:endParaRPr lang="en-US" altLang="en-US" sz="1350" b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14651-F40D-4ECB-9227-941BCE79C8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1349"/>
      </p:ext>
    </p:extLst>
  </p:cSld>
  <p:clrMapOvr>
    <a:masterClrMapping/>
  </p:clrMapOvr>
  <p:transition spd="med" advTm="129578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615405" y="1412001"/>
            <a:ext cx="6654185" cy="485080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Situations When You Must File</a:t>
            </a:r>
            <a:br>
              <a:rPr lang="en-US" dirty="0"/>
            </a:br>
            <a:r>
              <a:rPr lang="en-US" dirty="0"/>
              <a:t> – Pub 4012 Page A-3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65B3E-1A44-45C7-AC61-4DF793E169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8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94"/>
    </mc:Choice>
    <mc:Fallback xmlns="">
      <p:transition spd="slow" advTm="57094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974FADDD-0353-45F1-AB55-E763F675BE5A}" type="slidenum">
              <a:rPr lang="en-US" altLang="en-US" smtClean="0"/>
              <a:pPr>
                <a:defRPr/>
              </a:pPr>
              <a:t>80</a:t>
            </a:fld>
            <a:endParaRPr lang="en-US" altLang="en-US" dirty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Qualified loan   </a:t>
            </a:r>
          </a:p>
          <a:p>
            <a:pPr lvl="1"/>
            <a:r>
              <a:rPr lang="en-US" altLang="en-US" dirty="0"/>
              <a:t>Loan cannot be from relative</a:t>
            </a:r>
          </a:p>
          <a:p>
            <a:pPr lvl="1"/>
            <a:r>
              <a:rPr lang="en-US" altLang="en-US" dirty="0"/>
              <a:t>Taxpayer cannot file MFS</a:t>
            </a:r>
          </a:p>
          <a:p>
            <a:pPr lvl="1"/>
            <a:r>
              <a:rPr lang="en-US" altLang="en-US" dirty="0"/>
              <a:t>Taxpayer (or spouse) cannot be claimed on someone else’s return</a:t>
            </a:r>
          </a:p>
          <a:p>
            <a:pPr lvl="1"/>
            <a:r>
              <a:rPr lang="en-US" altLang="en-US" dirty="0"/>
              <a:t>Loan cannot be from qualified retirement plan</a:t>
            </a:r>
          </a:p>
          <a:p>
            <a:pPr lvl="1"/>
            <a:r>
              <a:rPr lang="en-US" altLang="en-US" dirty="0"/>
              <a:t>Loan cannot be through an employer-provided educational assistance program</a:t>
            </a:r>
          </a:p>
          <a:p>
            <a:pPr lvl="2"/>
            <a:endParaRPr lang="en-US" altLang="en-US" dirty="0"/>
          </a:p>
        </p:txBody>
      </p:sp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 Loan Interest</a:t>
            </a:r>
            <a:endParaRPr lang="en-US" sz="1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B5B26B-A5B9-4BE1-ACE1-DC4A1D13D3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88BBDF-6476-4482-BE5C-45568DFC73FE}"/>
              </a:ext>
            </a:extLst>
          </p:cNvPr>
          <p:cNvSpPr txBox="1"/>
          <p:nvPr/>
        </p:nvSpPr>
        <p:spPr>
          <a:xfrm>
            <a:off x="11201400" y="762000"/>
            <a:ext cx="8382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 cont’d</a:t>
            </a:r>
          </a:p>
        </p:txBody>
      </p:sp>
    </p:spTree>
    <p:extLst>
      <p:ext uri="{BB962C8B-B14F-4D97-AF65-F5344CB8AC3E}">
        <p14:creationId xmlns:p14="http://schemas.microsoft.com/office/powerpoint/2010/main" val="3041809693"/>
      </p:ext>
    </p:extLst>
  </p:cSld>
  <p:clrMapOvr>
    <a:masterClrMapping/>
  </p:clrMapOvr>
  <p:transition spd="med" advTm="40558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974FADDD-0353-45F1-AB55-E763F675BE5A}" type="slidenum">
              <a:rPr lang="en-US" altLang="en-US" smtClean="0"/>
              <a:pPr>
                <a:defRPr/>
              </a:pPr>
              <a:t>81</a:t>
            </a:fld>
            <a:endParaRPr lang="en-US" altLang="en-US" dirty="0"/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/>
              <a:t>Limitations:</a:t>
            </a:r>
          </a:p>
          <a:p>
            <a:pPr lvl="1"/>
            <a:r>
              <a:rPr lang="en-US" altLang="en-US" dirty="0"/>
              <a:t>Maximum $2,500 per year</a:t>
            </a:r>
          </a:p>
          <a:p>
            <a:pPr lvl="1"/>
            <a:r>
              <a:rPr lang="en-US" altLang="en-US" dirty="0"/>
              <a:t>Phases out as AGI increases</a:t>
            </a:r>
          </a:p>
          <a:p>
            <a:pPr lvl="2"/>
            <a:r>
              <a:rPr lang="en-US" altLang="en-US" dirty="0"/>
              <a:t>TSO calculates automatically</a:t>
            </a:r>
          </a:p>
          <a:p>
            <a:r>
              <a:rPr lang="en-US" altLang="en-US" dirty="0"/>
              <a:t>If interest &gt;$600, taxpayer should receive Form 1098-E</a:t>
            </a:r>
          </a:p>
          <a:p>
            <a:r>
              <a:rPr lang="en-US" altLang="en-US" dirty="0"/>
              <a:t>Refer to Pub 4012 Page E-10 for more info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Student Loan Interest – Limitations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ABEC4-0A0A-4B9E-AB0A-F394CB8E71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591"/>
    </mc:Choice>
    <mc:Fallback xmlns="">
      <p:transition spd="slow" advTm="114591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Core Andrews TY2019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20BBC-AC8A-41A2-B5A2-A38EDA6883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1981200" y="1371601"/>
            <a:ext cx="7394880" cy="4800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50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Student Loan Interest – Pub 4012 Page E-10</a:t>
            </a: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7581900" y="5486402"/>
            <a:ext cx="1371600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73" tIns="34286" rIns="68573" bIns="34286" anchor="ctr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31601" y="3098286"/>
            <a:ext cx="290464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  </a:t>
            </a:r>
            <a:endParaRPr lang="en-US" sz="24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6F3325-C5D4-41C4-8F76-08CBBFAC6AE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74430"/>
      </p:ext>
    </p:extLst>
  </p:cSld>
  <p:clrMapOvr>
    <a:masterClrMapping/>
  </p:clrMapOvr>
  <p:transition spd="slow" advTm="30599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83</a:t>
            </a:fld>
            <a:endParaRPr lang="en-US" alt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515383" y="1524983"/>
            <a:ext cx="8712350" cy="4724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Form 1098-E Student Loan Interest Statement</a:t>
            </a:r>
          </a:p>
        </p:txBody>
      </p:sp>
      <p:sp>
        <p:nvSpPr>
          <p:cNvPr id="7" name="Oval 6"/>
          <p:cNvSpPr/>
          <p:nvPr/>
        </p:nvSpPr>
        <p:spPr>
          <a:xfrm>
            <a:off x="6324600" y="3581400"/>
            <a:ext cx="1012688" cy="458183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7674" y="4392731"/>
            <a:ext cx="215527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Student loan interest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6830944" y="4055505"/>
            <a:ext cx="0" cy="35201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2B68CD8-5BE5-4B48-A67B-AB2660CCFE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7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74"/>
    </mc:Choice>
    <mc:Fallback xmlns="">
      <p:transition spd="slow" advTm="27074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84</a:t>
            </a:fld>
            <a:endParaRPr lang="en-US" alt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2819400" y="1524000"/>
            <a:ext cx="6553200" cy="39623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66803" y="28835"/>
            <a:ext cx="1005839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TSO – Entering Student Loan Interest</a:t>
            </a:r>
            <a:br>
              <a:rPr lang="en-US" dirty="0"/>
            </a:br>
            <a:r>
              <a:rPr lang="en-US" sz="2700" dirty="0"/>
              <a:t>Federal Section&gt;Deductions&gt;Adjustments&gt;Student Loan Interest Deduction</a:t>
            </a:r>
          </a:p>
        </p:txBody>
      </p:sp>
      <p:sp>
        <p:nvSpPr>
          <p:cNvPr id="7" name="Oval 6"/>
          <p:cNvSpPr/>
          <p:nvPr/>
        </p:nvSpPr>
        <p:spPr>
          <a:xfrm flipV="1">
            <a:off x="2825087" y="2971799"/>
            <a:ext cx="825499" cy="68579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3043534"/>
            <a:ext cx="2874057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Student loan interest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650586" y="3264373"/>
            <a:ext cx="1291171" cy="9993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3D8789E-65AB-4443-8944-E8DFA1D3247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3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21"/>
    </mc:Choice>
    <mc:Fallback xmlns="">
      <p:transition spd="slow" advTm="26621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Pause the slide show</a:t>
            </a:r>
          </a:p>
          <a:p>
            <a:r>
              <a:rPr lang="en-US" dirty="0"/>
              <a:t>Enter the Student Loan Deduction into TSO (Step 5)</a:t>
            </a:r>
          </a:p>
          <a:p>
            <a:r>
              <a:rPr lang="en-US" dirty="0"/>
              <a:t>Check the Federal and NJ refund monitors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TSO - Student Activity</a:t>
            </a:r>
            <a:br>
              <a:rPr lang="en-US" dirty="0"/>
            </a:br>
            <a:r>
              <a:rPr lang="en-US" sz="2700" dirty="0"/>
              <a:t>Federal Section&gt;Deductions&gt;Adjustments&gt;Student Loan Interest Deduction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582B7-423F-4F2F-B18A-AEAA775CCF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137800"/>
      </p:ext>
    </p:extLst>
  </p:cSld>
  <p:clrMapOvr>
    <a:masterClrMapping/>
  </p:clrMapOvr>
  <p:transition advTm="21572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86</a:t>
            </a:fld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TSO – Student Loan Interest on Schedule 1, Part II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607" y="1652347"/>
            <a:ext cx="7467600" cy="42607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 flipV="1">
            <a:off x="8401300" y="4949251"/>
            <a:ext cx="825499" cy="30480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78833" y="1761433"/>
            <a:ext cx="8855767" cy="402336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72940" y="4555784"/>
            <a:ext cx="2240357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Transferred from </a:t>
            </a:r>
          </a:p>
          <a:p>
            <a:r>
              <a:rPr lang="en-US" b="1" dirty="0">
                <a:solidFill>
                  <a:srgbClr val="FF0000"/>
                </a:solidFill>
              </a:rPr>
              <a:t>Student Loan Interest</a:t>
            </a:r>
          </a:p>
          <a:p>
            <a:r>
              <a:rPr lang="en-US" b="1" dirty="0">
                <a:solidFill>
                  <a:srgbClr val="FF0000"/>
                </a:solidFill>
              </a:rPr>
              <a:t>screen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9226799" y="4954246"/>
            <a:ext cx="546141" cy="842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772940" y="5589973"/>
            <a:ext cx="191680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Total of all Adjust-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ments</a:t>
            </a:r>
            <a:r>
              <a:rPr lang="en-US" b="1" dirty="0">
                <a:solidFill>
                  <a:srgbClr val="FF0000"/>
                </a:solidFill>
              </a:rPr>
              <a:t> to Income</a:t>
            </a:r>
          </a:p>
        </p:txBody>
      </p:sp>
      <p:sp>
        <p:nvSpPr>
          <p:cNvPr id="14" name="Oval 13"/>
          <p:cNvSpPr/>
          <p:nvPr/>
        </p:nvSpPr>
        <p:spPr>
          <a:xfrm>
            <a:off x="8369818" y="5672512"/>
            <a:ext cx="8382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cxnSpLocks/>
            <a:endCxn id="14" idx="6"/>
          </p:cNvCxnSpPr>
          <p:nvPr/>
        </p:nvCxnSpPr>
        <p:spPr>
          <a:xfrm flipH="1">
            <a:off x="9208018" y="5824912"/>
            <a:ext cx="56492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1142E5D-94A5-4A4E-9A78-AA984079D7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27"/>
    </mc:Choice>
    <mc:Fallback xmlns="">
      <p:transition spd="slow" advTm="29627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87</a:t>
            </a:fld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TSO – Adjustments on Federal 1040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981200" y="1371600"/>
            <a:ext cx="7162800" cy="472440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447800"/>
            <a:ext cx="7010400" cy="44958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 flipV="1">
            <a:off x="8534400" y="5181597"/>
            <a:ext cx="609600" cy="30480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48800" y="5105394"/>
            <a:ext cx="2402196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Transferred from </a:t>
            </a:r>
            <a:r>
              <a:rPr lang="en-US" b="1" dirty="0" err="1">
                <a:solidFill>
                  <a:srgbClr val="FF0000"/>
                </a:solidFill>
              </a:rPr>
              <a:t>Sch</a:t>
            </a:r>
            <a:r>
              <a:rPr lang="en-US" b="1" dirty="0">
                <a:solidFill>
                  <a:srgbClr val="FF0000"/>
                </a:solidFill>
              </a:rPr>
              <a:t> 1,</a:t>
            </a:r>
          </a:p>
          <a:p>
            <a:r>
              <a:rPr lang="en-US" b="1" dirty="0">
                <a:solidFill>
                  <a:srgbClr val="FF0000"/>
                </a:solidFill>
              </a:rPr>
              <a:t>Part II, total</a:t>
            </a:r>
          </a:p>
        </p:txBody>
      </p:sp>
      <p:cxnSp>
        <p:nvCxnSpPr>
          <p:cNvPr id="9" name="Straight Arrow Connector 8"/>
          <p:cNvCxnSpPr>
            <a:cxnSpLocks/>
            <a:stCxn id="4" idx="1"/>
            <a:endCxn id="11" idx="6"/>
          </p:cNvCxnSpPr>
          <p:nvPr/>
        </p:nvCxnSpPr>
        <p:spPr>
          <a:xfrm flipH="1" flipV="1">
            <a:off x="9144000" y="5333998"/>
            <a:ext cx="304800" cy="945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1BF036-9DBA-48B9-A459-C24EA0074B9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0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84"/>
    </mc:Choice>
    <mc:Fallback xmlns="">
      <p:transition spd="slow" advTm="20084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65673" y="1875512"/>
            <a:ext cx="12447202" cy="1219200"/>
          </a:xfrm>
        </p:spPr>
        <p:txBody>
          <a:bodyPr/>
          <a:lstStyle/>
          <a:p>
            <a:r>
              <a:rPr lang="en-US" dirty="0"/>
              <a:t> Scenario Step 6</a:t>
            </a:r>
            <a:br>
              <a:rPr lang="en-US" dirty="0"/>
            </a:br>
            <a:r>
              <a:rPr lang="en-US" dirty="0"/>
              <a:t>Traditional IRA Contribution Adjustment To Income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72B487-FD07-4850-83B0-BC2223A782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E820BBC-AC8A-41A2-B5A2-A38EDA688333}" type="slidenum">
              <a:rPr lang="en-US" altLang="en-US" smtClean="0"/>
              <a:pPr/>
              <a:t>88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563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44"/>
    </mc:Choice>
    <mc:Fallback xmlns="">
      <p:transition spd="slow" advTm="22544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1" name="Rectangle 3"/>
          <p:cNvSpPr>
            <a:spLocks noGrp="1" noChangeArrowheads="1"/>
          </p:cNvSpPr>
          <p:nvPr>
            <p:ph sz="quarter" idx="12"/>
          </p:nvPr>
        </p:nvSpPr>
        <p:spPr>
          <a:xfrm>
            <a:off x="1278833" y="1761433"/>
            <a:ext cx="8322367" cy="4503872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3000" dirty="0"/>
              <a:t> Different types of IRAs</a:t>
            </a:r>
          </a:p>
          <a:p>
            <a:pPr lvl="1"/>
            <a:r>
              <a:rPr lang="en-US" altLang="en-US" sz="3000" dirty="0"/>
              <a:t>Traditional IRA</a:t>
            </a:r>
            <a:endParaRPr lang="en-US" altLang="en-US" sz="2600" dirty="0"/>
          </a:p>
          <a:p>
            <a:pPr marL="1187450" lvl="2" indent="-273050">
              <a:buFont typeface="Wingdings" panose="05000000000000000000" pitchFamily="2" charset="2"/>
              <a:buChar char="§"/>
            </a:pPr>
            <a:r>
              <a:rPr lang="en-US" altLang="en-US" sz="2600" dirty="0"/>
              <a:t>IRA with deductible contributions</a:t>
            </a:r>
          </a:p>
          <a:p>
            <a:pPr marL="1187450" lvl="2" indent="-273050">
              <a:buFont typeface="Wingdings" panose="05000000000000000000" pitchFamily="2" charset="2"/>
              <a:buChar char="§"/>
            </a:pPr>
            <a:r>
              <a:rPr lang="en-US" altLang="en-US" sz="2600" dirty="0"/>
              <a:t>IRA with nondeductible contributions</a:t>
            </a:r>
          </a:p>
          <a:p>
            <a:pPr lvl="1"/>
            <a:r>
              <a:rPr lang="en-US" altLang="en-US" sz="3000" dirty="0"/>
              <a:t>Roth IRA</a:t>
            </a:r>
          </a:p>
          <a:p>
            <a:pPr lvl="1"/>
            <a:r>
              <a:rPr lang="en-US" altLang="en-US" sz="3000" dirty="0"/>
              <a:t>SEP IRA (Simplified Employee Pension) – employer-sponsored retirement plan only employers can contribute to</a:t>
            </a:r>
            <a:endParaRPr lang="en-US" altLang="en-US" sz="3200" dirty="0"/>
          </a:p>
          <a:p>
            <a:pPr lvl="1"/>
            <a:r>
              <a:rPr lang="en-US" altLang="en-US" sz="3000" dirty="0"/>
              <a:t>Simple IRA (Savings Incentive Match Plans for Employees)  - employer-sponsored retirement plan that both employers and employees can contribute to</a:t>
            </a:r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/>
              <a:t>IRAs – Individual Retirement Accounts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E7EE96-DF25-413E-80AC-6DFAF14EAE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20200" y="3657600"/>
            <a:ext cx="2297360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SEP IRA contributions 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are Out of Scope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220200" y="4800600"/>
            <a:ext cx="2547429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Simple IRA contributions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are Out of Scope </a:t>
            </a:r>
          </a:p>
        </p:txBody>
      </p:sp>
    </p:spTree>
    <p:extLst>
      <p:ext uri="{BB962C8B-B14F-4D97-AF65-F5344CB8AC3E}">
        <p14:creationId xmlns:p14="http://schemas.microsoft.com/office/powerpoint/2010/main" val="228350182"/>
      </p:ext>
    </p:extLst>
  </p:cSld>
  <p:clrMapOvr>
    <a:masterClrMapping/>
  </p:clrMapOvr>
  <p:transition advTm="12405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>
              <a:defRPr/>
            </a:pPr>
            <a:fld id="{AE820BBC-AC8A-41A2-B5A2-A38EDA688333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</a:t>
            </a:r>
            <a:r>
              <a:rPr lang="en-US" u="sng" dirty="0"/>
              <a:t>Should</a:t>
            </a:r>
            <a:r>
              <a:rPr lang="en-US" dirty="0"/>
              <a:t> File, Even If Not Required</a:t>
            </a:r>
            <a:br>
              <a:rPr lang="en-US" dirty="0"/>
            </a:br>
            <a:r>
              <a:rPr lang="en-US" dirty="0"/>
              <a:t> – Pub 4012 Page A-3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828800" y="1371600"/>
            <a:ext cx="852079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A31FA2-1D82-47C2-A809-3B18383F25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56"/>
    </mc:Choice>
    <mc:Fallback xmlns="">
      <p:transition spd="slow" advTm="56556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974FADDD-0353-45F1-AB55-E763F675BE5A}" type="slidenum">
              <a:rPr lang="en-US" altLang="en-US" smtClean="0"/>
              <a:pPr/>
              <a:t>90</a:t>
            </a:fld>
            <a:endParaRPr lang="en-US" altLang="en-US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sz="quarter" idx="12"/>
          </p:nvPr>
        </p:nvSpPr>
        <p:spPr>
          <a:xfrm>
            <a:off x="1278833" y="1524000"/>
            <a:ext cx="9753600" cy="426079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Taxpayer has until the April due date of the return to make an IRA contribution for the current tax year and still include it on this year’s return</a:t>
            </a:r>
          </a:p>
          <a:p>
            <a:pPr lvl="1"/>
            <a:r>
              <a:rPr lang="en-US" dirty="0"/>
              <a:t>Extended to July 15, 2020, for 2019 contributions due to pandemic</a:t>
            </a:r>
          </a:p>
          <a:p>
            <a:pPr lvl="1"/>
            <a:r>
              <a:rPr lang="en-US" dirty="0"/>
              <a:t>Ask taxpayer what year contribution is for</a:t>
            </a:r>
          </a:p>
          <a:p>
            <a:r>
              <a:rPr lang="en-US" altLang="en-US" dirty="0"/>
              <a:t>Age limits for contributions</a:t>
            </a:r>
          </a:p>
          <a:p>
            <a:pPr lvl="1"/>
            <a:r>
              <a:rPr lang="en-US" altLang="en-US" dirty="0"/>
              <a:t>For years prior to 2020, under 70½ as of the end of the year</a:t>
            </a:r>
          </a:p>
          <a:p>
            <a:pPr lvl="1"/>
            <a:r>
              <a:rPr lang="en-US" altLang="en-US" dirty="0"/>
              <a:t>Beginning in 2020 tax year, no age limit as long as you have earned income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Traditional IRA Contribution Rules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9010B-386B-4AA1-BA48-A6A19CAA47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40453"/>
      </p:ext>
    </p:extLst>
  </p:cSld>
  <p:clrMapOvr>
    <a:masterClrMapping/>
  </p:clrMapOvr>
  <p:transition spd="med" advTm="166629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Contribution limit</a:t>
            </a:r>
          </a:p>
          <a:p>
            <a:pPr lvl="1"/>
            <a:r>
              <a:rPr lang="en-US" dirty="0"/>
              <a:t>$6,000 ($7,000 if age 50 or over)</a:t>
            </a:r>
          </a:p>
          <a:p>
            <a:pPr lvl="1"/>
            <a:r>
              <a:rPr lang="en-US" dirty="0"/>
              <a:t>If more than one IRA, allowable contribution amount applies to </a:t>
            </a:r>
            <a:r>
              <a:rPr lang="en-US" dirty="0">
                <a:solidFill>
                  <a:srgbClr val="0000FF"/>
                </a:solidFill>
              </a:rPr>
              <a:t>all</a:t>
            </a:r>
            <a:r>
              <a:rPr lang="en-US" dirty="0"/>
              <a:t> IRAs (including Roth IRAs)</a:t>
            </a:r>
          </a:p>
          <a:p>
            <a:r>
              <a:rPr lang="en-US" dirty="0"/>
              <a:t>However, allowable contribution cannot be more than taxable compensation </a:t>
            </a:r>
          </a:p>
          <a:p>
            <a:pPr lvl="1"/>
            <a:r>
              <a:rPr lang="en-US" dirty="0"/>
              <a:t>For IRA deduction, taxable income includes W-2 income, self-employment income, and taxable alimony</a:t>
            </a:r>
          </a:p>
          <a:p>
            <a:pPr lvl="1"/>
            <a:r>
              <a:rPr lang="en-US" dirty="0"/>
              <a:t>Does NOT include interest, dividends, pensions, scholarships, unemployment, Social Security</a:t>
            </a:r>
          </a:p>
          <a:p>
            <a:endParaRPr 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Traditional IRA Contribution Rules</a:t>
            </a:r>
            <a:endParaRPr lang="en-US" sz="1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Core Andrews TY2019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FADDD-0353-45F1-AB55-E763F675BE5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8C1287-3E64-4CD4-BC2B-0FDA5CD5D18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D7DF70-809B-4BC3-BC72-E630801B3ADD}"/>
              </a:ext>
            </a:extLst>
          </p:cNvPr>
          <p:cNvSpPr txBox="1"/>
          <p:nvPr/>
        </p:nvSpPr>
        <p:spPr>
          <a:xfrm>
            <a:off x="11201400" y="762000"/>
            <a:ext cx="8382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 cont’d</a:t>
            </a:r>
          </a:p>
        </p:txBody>
      </p:sp>
    </p:spTree>
    <p:extLst>
      <p:ext uri="{BB962C8B-B14F-4D97-AF65-F5344CB8AC3E}">
        <p14:creationId xmlns:p14="http://schemas.microsoft.com/office/powerpoint/2010/main" val="3546821189"/>
      </p:ext>
    </p:extLst>
  </p:cSld>
  <p:clrMapOvr>
    <a:masterClrMapping/>
  </p:clrMapOvr>
  <p:transition spd="med" advTm="96073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974FADDD-0353-45F1-AB55-E763F675BE5A}" type="slidenum">
              <a:rPr lang="en-US" altLang="en-US" smtClean="0"/>
              <a:pPr/>
              <a:t>92</a:t>
            </a:fld>
            <a:endParaRPr lang="en-US" altLang="en-US" dirty="0"/>
          </a:p>
        </p:txBody>
      </p:sp>
      <p:sp>
        <p:nvSpPr>
          <p:cNvPr id="40963" name="Content Placeholder 23"/>
          <p:cNvSpPr>
            <a:spLocks noGrp="1"/>
          </p:cNvSpPr>
          <p:nvPr>
            <p:ph sz="quarter" idx="12"/>
          </p:nvPr>
        </p:nvSpPr>
        <p:spPr>
          <a:xfrm>
            <a:off x="1278833" y="1447800"/>
            <a:ext cx="97536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Usually can claim a deduction for amount of traditional IRA contribution, up to the maximum limit</a:t>
            </a:r>
          </a:p>
          <a:p>
            <a:pPr lvl="1"/>
            <a:r>
              <a:rPr lang="en-US" altLang="en-US" dirty="0"/>
              <a:t>If taxpayer participates in an employer’s retirement plan and/or AGI is too high, some or all of traditional IRA contribution may be nondeductible </a:t>
            </a:r>
          </a:p>
          <a:p>
            <a:pPr lvl="1"/>
            <a:r>
              <a:rPr lang="en-US" altLang="en-US" dirty="0"/>
              <a:t>TSO calculate allowable deduction</a:t>
            </a:r>
          </a:p>
          <a:p>
            <a:r>
              <a:rPr lang="en-US" dirty="0"/>
              <a:t>Allowable contribution in excess of deduction becomes cost basis in the IRA (Form 8606) </a:t>
            </a:r>
          </a:p>
          <a:p>
            <a:pPr lvl="1"/>
            <a:r>
              <a:rPr lang="en-US" dirty="0"/>
              <a:t>Becomes important in calculating taxable amount when money is withdrawn from the IRA</a:t>
            </a:r>
          </a:p>
          <a:p>
            <a:pPr lvl="1"/>
            <a:r>
              <a:rPr lang="en-US" dirty="0"/>
              <a:t>TSO prepares Form 8606 automatically if there is a nondeductible contribution</a:t>
            </a:r>
          </a:p>
          <a:p>
            <a:r>
              <a:rPr lang="en-US" dirty="0"/>
              <a:t>Earnings accumulate tax deferred until withdrawn from IRA</a:t>
            </a:r>
          </a:p>
          <a:p>
            <a:pPr lvl="1"/>
            <a:endParaRPr lang="en-US" alt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3" y="28835"/>
            <a:ext cx="1043939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Traditional IRA Deduction – Deductible and Non-Deductible Contributions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45250B-6CE7-414B-A2B6-CEA79D540F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E1F952-D974-4040-AF18-6300DC32A11C}"/>
              </a:ext>
            </a:extLst>
          </p:cNvPr>
          <p:cNvSpPr txBox="1"/>
          <p:nvPr/>
        </p:nvSpPr>
        <p:spPr>
          <a:xfrm>
            <a:off x="11201400" y="762000"/>
            <a:ext cx="838200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 cont’d</a:t>
            </a:r>
          </a:p>
        </p:txBody>
      </p:sp>
    </p:spTree>
    <p:extLst>
      <p:ext uri="{BB962C8B-B14F-4D97-AF65-F5344CB8AC3E}">
        <p14:creationId xmlns:p14="http://schemas.microsoft.com/office/powerpoint/2010/main" val="3215060556"/>
      </p:ext>
    </p:extLst>
  </p:cSld>
  <p:clrMapOvr>
    <a:masterClrMapping/>
  </p:clrMapOvr>
  <p:transition spd="slow" advTm="161050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974FADDD-0353-45F1-AB55-E763F675BE5A}" type="slidenum">
              <a:rPr lang="en-US" altLang="en-US" smtClean="0"/>
              <a:pPr/>
              <a:t>93</a:t>
            </a:fld>
            <a:endParaRPr lang="en-US" altLang="en-US" dirty="0"/>
          </a:p>
        </p:txBody>
      </p:sp>
      <p:sp>
        <p:nvSpPr>
          <p:cNvPr id="24580" name="Text Placeholder 11"/>
          <p:cNvSpPr>
            <a:spLocks noGrp="1"/>
          </p:cNvSpPr>
          <p:nvPr>
            <p:ph sz="quarter" idx="12"/>
          </p:nvPr>
        </p:nvSpPr>
        <p:spPr>
          <a:xfrm>
            <a:off x="1278833" y="1447800"/>
            <a:ext cx="9753600" cy="4572000"/>
          </a:xfrm>
        </p:spPr>
        <p:txBody>
          <a:bodyPr>
            <a:normAutofit/>
          </a:bodyPr>
          <a:lstStyle/>
          <a:p>
            <a:r>
              <a:rPr lang="en-US" altLang="en-US" dirty="0"/>
              <a:t>If there is an excess contribution (over allowable limit)</a:t>
            </a:r>
          </a:p>
          <a:p>
            <a:pPr lvl="1"/>
            <a:r>
              <a:rPr lang="en-US" altLang="en-US" dirty="0"/>
              <a:t>Have until due date of the return to withdraw excess amount</a:t>
            </a:r>
          </a:p>
          <a:p>
            <a:pPr lvl="1"/>
            <a:r>
              <a:rPr lang="en-US" altLang="en-US" dirty="0"/>
              <a:t>Otherwise, subject to 6% penalty each year until remedied</a:t>
            </a:r>
          </a:p>
          <a:p>
            <a:pPr lvl="2"/>
            <a:r>
              <a:rPr lang="en-US" altLang="en-US" dirty="0"/>
              <a:t>Out of Scope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3" y="28835"/>
            <a:ext cx="1028699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Traditional IRA Contribution – Excess Contributions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54C748-56BB-4B9E-8B65-2F95FCDB524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9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54"/>
    </mc:Choice>
    <mc:Fallback xmlns="">
      <p:transition spd="slow" advTm="82554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974FADDD-0353-45F1-AB55-E763F675BE5A}" type="slidenum">
              <a:rPr lang="en-US" altLang="en-US" smtClean="0"/>
              <a:pPr/>
              <a:t>94</a:t>
            </a:fld>
            <a:endParaRPr lang="en-US" altLang="en-US" dirty="0"/>
          </a:p>
        </p:txBody>
      </p:sp>
      <p:sp>
        <p:nvSpPr>
          <p:cNvPr id="24580" name="Text Placeholder 11"/>
          <p:cNvSpPr>
            <a:spLocks noGrp="1"/>
          </p:cNvSpPr>
          <p:nvPr>
            <p:ph sz="quarter" idx="12"/>
          </p:nvPr>
        </p:nvSpPr>
        <p:spPr>
          <a:xfrm>
            <a:off x="1278833" y="1447800"/>
            <a:ext cx="97536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For years before 2020, taxpayer had to withdraw a Required Minimum Distribution (RMD) starting by April 1 of year after calendar year they turned 70½ and every year after</a:t>
            </a:r>
          </a:p>
          <a:p>
            <a:pPr lvl="1"/>
            <a:r>
              <a:rPr lang="en-US" altLang="en-US" dirty="0"/>
              <a:t>Trustee tells you amount of RMD</a:t>
            </a:r>
          </a:p>
          <a:p>
            <a:pPr lvl="1"/>
            <a:r>
              <a:rPr lang="en-US" altLang="en-US" dirty="0"/>
              <a:t>Amount of RMD not withdrawn is subject to 50% penalty</a:t>
            </a:r>
          </a:p>
          <a:p>
            <a:pPr lvl="1"/>
            <a:r>
              <a:rPr lang="en-US" altLang="en-US" dirty="0"/>
              <a:t>Income tax is paid on money withdrawn</a:t>
            </a:r>
          </a:p>
          <a:p>
            <a:pPr lvl="1"/>
            <a:r>
              <a:rPr lang="en-US" altLang="en-US" dirty="0"/>
              <a:t>If first RMD is taken in January-March of year after taxpayer reached 70½ , two RMDs will have to be taken that year</a:t>
            </a:r>
          </a:p>
          <a:p>
            <a:r>
              <a:rPr lang="en-US" altLang="en-US" dirty="0"/>
              <a:t>Beginning in 2020, RMDs must start at age 72</a:t>
            </a:r>
          </a:p>
          <a:p>
            <a:pPr lvl="1"/>
            <a:r>
              <a:rPr lang="en-US" altLang="en-US" dirty="0"/>
              <a:t>RMD waived in 2020 due to pandemic</a:t>
            </a:r>
          </a:p>
          <a:p>
            <a:endParaRPr lang="en-US" altLang="en-US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3" y="28835"/>
            <a:ext cx="1028699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Traditional IRA – Required Minimum Distributions (RMDs)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11ACE-3AD0-41F6-A4C2-CCC98415C0F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08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589"/>
    </mc:Choice>
    <mc:Fallback xmlns="">
      <p:transition spd="slow" advTm="410589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fld id="{974FADDD-0353-45F1-AB55-E763F675BE5A}" type="slidenum">
              <a:rPr lang="en-US" altLang="en-US" smtClean="0"/>
              <a:pPr/>
              <a:t>95</a:t>
            </a:fld>
            <a:endParaRPr lang="en-US" altLang="en-US" dirty="0"/>
          </a:p>
        </p:txBody>
      </p:sp>
      <p:sp>
        <p:nvSpPr>
          <p:cNvPr id="24580" name="Text Placeholder 11"/>
          <p:cNvSpPr>
            <a:spLocks noGrp="1"/>
          </p:cNvSpPr>
          <p:nvPr>
            <p:ph sz="quarter" idx="12"/>
          </p:nvPr>
        </p:nvSpPr>
        <p:spPr>
          <a:xfrm>
            <a:off x="1278833" y="1524000"/>
            <a:ext cx="97536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NJ does not allow a deduction for an IRA contribution; contribution is considered after-tax money</a:t>
            </a:r>
          </a:p>
          <a:p>
            <a:pPr lvl="1"/>
            <a:r>
              <a:rPr lang="en-US" altLang="en-US" dirty="0"/>
              <a:t>TSO handles this automatically</a:t>
            </a:r>
          </a:p>
          <a:p>
            <a:pPr lvl="1"/>
            <a:r>
              <a:rPr lang="en-US" altLang="en-US" dirty="0"/>
              <a:t>No entry on NJ Checklist is needed</a:t>
            </a:r>
          </a:p>
          <a:p>
            <a:r>
              <a:rPr lang="en-US" altLang="en-US" dirty="0"/>
              <a:t>If taxpayer keeps a record of these NJ after-tax contributions, they will not have to pay tax on the money contributed when distributions are taken from the IRA</a:t>
            </a:r>
          </a:p>
          <a:p>
            <a:pPr lvl="1"/>
            <a:r>
              <a:rPr lang="en-US" altLang="en-US" dirty="0"/>
              <a:t>Only earnings would be taxed upon distribution</a:t>
            </a:r>
          </a:p>
          <a:p>
            <a:pPr lvl="1"/>
            <a:r>
              <a:rPr lang="en-US" altLang="en-US" dirty="0"/>
              <a:t>IRA Worksheet on TP4F Preparer page would be used to calculate taxable amount</a:t>
            </a:r>
          </a:p>
          <a:p>
            <a:pPr lvl="1"/>
            <a:r>
              <a:rPr lang="en-US" altLang="en-US" dirty="0"/>
              <a:t>Counselor should suggest to taxpayer that they keep good records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3" y="28835"/>
            <a:ext cx="10286997" cy="1143000"/>
          </a:xfrm>
        </p:spPr>
        <p:txBody>
          <a:bodyPr>
            <a:normAutofit/>
          </a:bodyPr>
          <a:lstStyle/>
          <a:p>
            <a:r>
              <a:rPr lang="en-US" dirty="0"/>
              <a:t>Traditional IRA Contribution on NJ Return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1E246F-EC23-442F-B40B-65C85B2FBA1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0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55"/>
    </mc:Choice>
    <mc:Fallback xmlns="">
      <p:transition spd="slow" advTm="117055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Core Andrews TY2019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20BBC-AC8A-41A2-B5A2-A38EDA6883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06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/>
              <a:t>Traditional IRA Deduction – Pub 4012 Page E-9</a:t>
            </a: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7581900" y="5486402"/>
            <a:ext cx="1371600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73" tIns="34286" rIns="68573" bIns="34286" anchor="ctr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31601" y="3098286"/>
            <a:ext cx="290464" cy="36933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  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819400" y="1524000"/>
            <a:ext cx="5638799" cy="45719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D89FC2-FA08-46DA-96CC-D664626CE87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854"/>
      </p:ext>
    </p:extLst>
  </p:cSld>
  <p:clrMapOvr>
    <a:masterClrMapping/>
  </p:clrMapOvr>
  <p:transition spd="slow" advTm="22585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476488" y="6265305"/>
            <a:ext cx="38608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NJ Core Andrews TY2019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09603" y="6265305"/>
            <a:ext cx="93648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20BBC-AC8A-41A2-B5A2-A38EDA68833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06" name="Rectangle 9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9751391" cy="1143000"/>
          </a:xfrm>
        </p:spPr>
        <p:txBody>
          <a:bodyPr>
            <a:normAutofit/>
          </a:bodyPr>
          <a:lstStyle/>
          <a:p>
            <a:r>
              <a:rPr lang="en-GB" altLang="en-US" dirty="0"/>
              <a:t>TSO – Entering Traditional IRA Deduction</a:t>
            </a:r>
            <a:br>
              <a:rPr lang="en-GB" altLang="en-US" dirty="0"/>
            </a:br>
            <a:r>
              <a:rPr lang="en-GB" altLang="en-US" sz="2400" dirty="0"/>
              <a:t>Federal Section&gt;Deductions&gt;Adjustments&gt;IRA Deduction</a:t>
            </a: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7581900" y="5486402"/>
            <a:ext cx="1371600" cy="27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68573" tIns="34286" rIns="68573" bIns="34286" anchor="ctr"/>
          <a:lstStyle>
            <a:lvl1pPr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984807"/>
              </a:buClr>
              <a:buFont typeface="Calibri" panose="020F0502020204030204" pitchFamily="34" charset="0"/>
              <a:buChar char="−"/>
              <a:defRPr sz="36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15968"/>
              </a:buClr>
              <a:buSzPct val="120000"/>
              <a:buFont typeface="Calibri" panose="020F0502020204030204" pitchFamily="34" charset="0"/>
              <a:buChar char="▪"/>
              <a:defRPr sz="32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spcBef>
                <a:spcPts val="5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  <a:lvl7pPr marL="29718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7pPr>
            <a:lvl8pPr marL="34290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8pPr>
            <a:lvl9pPr marL="3886200" indent="-228600" fontAlgn="base"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590800" y="1524000"/>
            <a:ext cx="6781800" cy="44957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Oval 11"/>
          <p:cNvSpPr/>
          <p:nvPr/>
        </p:nvSpPr>
        <p:spPr>
          <a:xfrm>
            <a:off x="2638288" y="3517460"/>
            <a:ext cx="838200" cy="36874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8372" y="3549939"/>
            <a:ext cx="3724481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Traditional IRA contribution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3523976" y="3740322"/>
            <a:ext cx="1124396" cy="3157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0C92C-CC9C-40C1-A235-5D8A8E1A8D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38921"/>
      </p:ext>
    </p:extLst>
  </p:cSld>
  <p:clrMapOvr>
    <a:masterClrMapping/>
  </p:clrMapOvr>
  <p:transition spd="slow" advTm="63072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Pause the slide show</a:t>
            </a:r>
          </a:p>
          <a:p>
            <a:r>
              <a:rPr lang="en-US" dirty="0"/>
              <a:t>Enter the Traditional IRA Contribution Adjustment into TSO (Step 6)</a:t>
            </a:r>
          </a:p>
          <a:p>
            <a:r>
              <a:rPr lang="en-US" dirty="0"/>
              <a:t>Check the Federal refund monitor</a:t>
            </a:r>
          </a:p>
          <a:p>
            <a:r>
              <a:rPr lang="en-US" dirty="0"/>
              <a:t>NJ refund monitor does not change since NJ does not allow a deduction for traditional IRA contributions</a:t>
            </a:r>
          </a:p>
          <a:p>
            <a:pPr lvl="1"/>
            <a:r>
              <a:rPr lang="en-US" dirty="0"/>
              <a:t>After-tax money for NJ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TSO - Student Activity</a:t>
            </a:r>
            <a:br>
              <a:rPr lang="en-US" dirty="0"/>
            </a:br>
            <a:r>
              <a:rPr lang="en-GB" altLang="en-US" sz="2700" dirty="0"/>
              <a:t>Federal Section&gt;Deductions&gt;Adjustments&gt;IRA Deduction</a:t>
            </a:r>
            <a:endParaRPr lang="en-US" sz="27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7487F-F01F-4F3E-83AC-CA6BD1DD71B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12-01-2020 v0.95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200"/>
              <a:t>NJ Core Andrews TY2019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1E97C6-B5EA-4059-8D5E-F0990EFE7977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97823"/>
      </p:ext>
    </p:extLst>
  </p:cSld>
  <p:clrMapOvr>
    <a:masterClrMapping/>
  </p:clrMapOvr>
  <p:transition advTm="38073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F5F3F41-A537-4163-89BA-215358F99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12-01-2020 v0.95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NJ Core Andrews TY2019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FADDD-0353-45F1-AB55-E763F675BE5A}" type="slidenum">
              <a:rPr lang="en-US" altLang="en-US" smtClean="0"/>
              <a:pPr/>
              <a:t>99</a:t>
            </a:fld>
            <a:endParaRPr lang="en-US" altLang="en-US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TSO - IRA Worksheet</a:t>
            </a:r>
          </a:p>
        </p:txBody>
      </p:sp>
      <p:sp>
        <p:nvSpPr>
          <p:cNvPr id="24580" name="Text Placeholder 11"/>
          <p:cNvSpPr>
            <a:spLocks noGrp="1"/>
          </p:cNvSpPr>
          <p:nvPr>
            <p:ph sz="quarter" idx="4294967295"/>
          </p:nvPr>
        </p:nvSpPr>
        <p:spPr>
          <a:xfrm>
            <a:off x="1143000" y="1171575"/>
            <a:ext cx="9753600" cy="4489450"/>
          </a:xfrm>
        </p:spPr>
        <p:txBody>
          <a:bodyPr/>
          <a:lstStyle/>
          <a:p>
            <a:r>
              <a:rPr lang="en-US" altLang="en-US" sz="3000" dirty="0"/>
              <a:t>TSO prepares an IRA Worksheet to show IRA contribution and how much is deductible (in printed return PDF) </a:t>
            </a:r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71827"/>
          <a:stretch/>
        </p:blipFill>
        <p:spPr>
          <a:xfrm>
            <a:off x="2133600" y="2285999"/>
            <a:ext cx="6629400" cy="23910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82319"/>
          <a:stretch/>
        </p:blipFill>
        <p:spPr>
          <a:xfrm>
            <a:off x="2092188" y="4800599"/>
            <a:ext cx="6629399" cy="146470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676400" y="4677035"/>
            <a:ext cx="7391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76400" y="4800600"/>
            <a:ext cx="7391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705600" y="4987897"/>
            <a:ext cx="8382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705600" y="5761517"/>
            <a:ext cx="8382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53400" y="4800600"/>
            <a:ext cx="255813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IRA contribution amount</a:t>
            </a:r>
          </a:p>
        </p:txBody>
      </p:sp>
      <p:cxnSp>
        <p:nvCxnSpPr>
          <p:cNvPr id="16" name="Straight Arrow Connector 15"/>
          <p:cNvCxnSpPr>
            <a:endCxn id="14" idx="6"/>
          </p:cNvCxnSpPr>
          <p:nvPr/>
        </p:nvCxnSpPr>
        <p:spPr bwMode="auto">
          <a:xfrm flipH="1">
            <a:off x="7543800" y="5012985"/>
            <a:ext cx="609600" cy="12731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099993" y="5661228"/>
            <a:ext cx="233538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IRA deduction amount</a:t>
            </a:r>
          </a:p>
        </p:txBody>
      </p:sp>
      <p:cxnSp>
        <p:nvCxnSpPr>
          <p:cNvPr id="17" name="Straight Arrow Connector 16"/>
          <p:cNvCxnSpPr>
            <a:endCxn id="15" idx="6"/>
          </p:cNvCxnSpPr>
          <p:nvPr/>
        </p:nvCxnSpPr>
        <p:spPr bwMode="auto">
          <a:xfrm flipH="1">
            <a:off x="7543800" y="5805445"/>
            <a:ext cx="504651" cy="10847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2877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75"/>
    </mc:Choice>
    <mc:Fallback xmlns="">
      <p:transition spd="slow" advTm="6157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"/>
</p:tagLst>
</file>

<file path=ppt/theme/theme1.xml><?xml version="1.0" encoding="utf-8"?>
<a:theme xmlns:a="http://schemas.openxmlformats.org/drawingml/2006/main" name="AARPF PPTX Template W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ARPF PPTX Template Wide v2.potx" id="{A309F09A-D3F6-47D0-BBBB-3A71145426D5}" vid="{CFB015DD-FEA0-48F6-AF59-C346941A5F67}"/>
    </a:ext>
  </a:extLst>
</a:theme>
</file>

<file path=ppt/theme/theme2.xml><?xml version="1.0" encoding="utf-8"?>
<a:theme xmlns:a="http://schemas.openxmlformats.org/drawingml/2006/main" name="1_AARPF PPTX Template W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ARPF PPTX Template Wide v2.potx" id="{A309F09A-D3F6-47D0-BBBB-3A71145426D5}" vid="{CFB015DD-FEA0-48F6-AF59-C346941A5F6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AARPF PPTX Template Wide v2</Template>
  <TotalTime>0</TotalTime>
  <Words>8553</Words>
  <Application>Microsoft Office PowerPoint</Application>
  <PresentationFormat>Widescreen</PresentationFormat>
  <Paragraphs>1523</Paragraphs>
  <Slides>173</Slides>
  <Notes>114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173</vt:i4>
      </vt:variant>
    </vt:vector>
  </HeadingPairs>
  <TitlesOfParts>
    <vt:vector size="181" baseType="lpstr">
      <vt:lpstr>Arial</vt:lpstr>
      <vt:lpstr>Calibri</vt:lpstr>
      <vt:lpstr>Cambria</vt:lpstr>
      <vt:lpstr>Times New Roman</vt:lpstr>
      <vt:lpstr>Verdana</vt:lpstr>
      <vt:lpstr>Wingdings</vt:lpstr>
      <vt:lpstr>AARPF PPTX Template Wide</vt:lpstr>
      <vt:lpstr>1_AARPF PPTX Template Wide</vt:lpstr>
      <vt:lpstr>Single Working Taxpayer</vt:lpstr>
      <vt:lpstr>Single Working Taxpayer</vt:lpstr>
      <vt:lpstr>Basic Information</vt:lpstr>
      <vt:lpstr> Scenario Step 0 Basic Information</vt:lpstr>
      <vt:lpstr>Who Must File a Tax Return?</vt:lpstr>
      <vt:lpstr>Federal Filing Income Thresholds for Most People – Pub 4012 Page A-1</vt:lpstr>
      <vt:lpstr>Federal Filing Income Thresholds for Children and Other Dependents – Pub 4012 Page A-2</vt:lpstr>
      <vt:lpstr>Other Situations When You Must File  – Pub 4012 Page A-3 </vt:lpstr>
      <vt:lpstr>Who Should File, Even If Not Required  – Pub 4012 Page A-3 </vt:lpstr>
      <vt:lpstr>NJ Filing Requirements – NJ 1040 Instructions</vt:lpstr>
      <vt:lpstr>Filing Status</vt:lpstr>
      <vt:lpstr>Filing Status Importance</vt:lpstr>
      <vt:lpstr>Choice of Five Filing Statuses Federal &amp; State Similar With Some Differences</vt:lpstr>
      <vt:lpstr>To Determine Filing Status, Do an Analysis Of Taxpayer’s  Living Situation</vt:lpstr>
      <vt:lpstr>Intake/Interview Sheet – Part II</vt:lpstr>
      <vt:lpstr>Filing Status: Single</vt:lpstr>
      <vt:lpstr>TSO – Entering Filing Status Basic Information&gt;Filing Status</vt:lpstr>
      <vt:lpstr>TSO – Entering Personal Information for Taxpayer Basic Information&gt;Personal Information</vt:lpstr>
      <vt:lpstr>TSO – Entering Personal Information for Taxpayer/Spouse                                                                                                                       </vt:lpstr>
      <vt:lpstr>TSO – Entering Personal Information for Taxpayer/Spouse                                             </vt:lpstr>
      <vt:lpstr>TSO – TaxSlayer Automatically Starts NJ Return</vt:lpstr>
      <vt:lpstr>Enter Additional Personal Info on NJ Checklist</vt:lpstr>
      <vt:lpstr>Dependents</vt:lpstr>
      <vt:lpstr>TSO - Student Activity Basic Information&gt;Filing Status and Personal Information</vt:lpstr>
      <vt:lpstr>Income</vt:lpstr>
      <vt:lpstr>Income</vt:lpstr>
      <vt:lpstr>Taxable vs. Non-Taxable Income – Pub 4012 Page D-1</vt:lpstr>
      <vt:lpstr>Earned vs. Unearned Income – Pub 4012 Page I-1 </vt:lpstr>
      <vt:lpstr>Scenario Step 1 W-2 Marc Tecktronics</vt:lpstr>
      <vt:lpstr>Employee Compensation</vt:lpstr>
      <vt:lpstr>Form W-2</vt:lpstr>
      <vt:lpstr>Gross Wages vs. Social Security Wages vs. Medicare Wages</vt:lpstr>
      <vt:lpstr>Gross Wages vs. Social Security Wages vs. Medicare Wages</vt:lpstr>
      <vt:lpstr>W-2 Box 12 Codes</vt:lpstr>
      <vt:lpstr>What Else is Out of Scope on W-2?</vt:lpstr>
      <vt:lpstr>W-2 Box 14 Codes</vt:lpstr>
      <vt:lpstr>W-2 Box 14 Codes</vt:lpstr>
      <vt:lpstr>State Section of W-2 (Boxes 15-17)</vt:lpstr>
      <vt:lpstr>TSO - Entering W-2 Federal Section&gt;Income&gt;W-2</vt:lpstr>
      <vt:lpstr>TSO - Entering W-2</vt:lpstr>
      <vt:lpstr>TSO - Entering W-2</vt:lpstr>
      <vt:lpstr>TSO - Student Activity Federal Section&gt;Income&gt;W-2</vt:lpstr>
      <vt:lpstr>TSO - Wages on Federal 1040                                    </vt:lpstr>
      <vt:lpstr>TSO - Wages on NJ 1040                                    </vt:lpstr>
      <vt:lpstr>Scenario Step 2 Unemployment Compensation</vt:lpstr>
      <vt:lpstr>Unemployment Compensation</vt:lpstr>
      <vt:lpstr>Unemployment Compensation</vt:lpstr>
      <vt:lpstr>Unemployment – Form 1099-G</vt:lpstr>
      <vt:lpstr>TSO – Entering Unemployment  Federal Section&gt;Income&gt;Form 1099-G Box 1</vt:lpstr>
      <vt:lpstr>TSO - Student Activity Federal Section&gt;Income&gt;Form 1099-G Box 1</vt:lpstr>
      <vt:lpstr>TSO – Unemployment on Schedule 1, Part 1                                    </vt:lpstr>
      <vt:lpstr>TSO – Unemployment on Federal 1040                                    </vt:lpstr>
      <vt:lpstr>Scenario Step 3 Interest – Nations Bank</vt:lpstr>
      <vt:lpstr>Interest</vt:lpstr>
      <vt:lpstr>Interest – Tax Forms</vt:lpstr>
      <vt:lpstr>Interest</vt:lpstr>
      <vt:lpstr>Interest – Taxable and Tax-Exempt</vt:lpstr>
      <vt:lpstr>Exclusion of Interest from Series EE &amp; I US Savings Bonds Used for Educational Expenses </vt:lpstr>
      <vt:lpstr>Interest – Form 1099-INT</vt:lpstr>
      <vt:lpstr>Sample Bank Statement</vt:lpstr>
      <vt:lpstr> Interest – Sample Brokerage Statement </vt:lpstr>
      <vt:lpstr>TSO – Entering Interest Federal Section&gt;Income&gt;1099-DIV, INT, OID&gt; Interest or Dividends Income&gt; Interest Income, Form 1099-INT</vt:lpstr>
      <vt:lpstr>TSO - Student Activity Federal Section&gt;Income&gt;1099-DIV, INT, OID&gt; Interest or Dividends Income&gt; Interest Income, Form 1099-INT</vt:lpstr>
      <vt:lpstr>TSO – Taxable Interest on Schedule B                                    </vt:lpstr>
      <vt:lpstr>TSO – Taxable Interest on Federal 1040                                    </vt:lpstr>
      <vt:lpstr>TSO – Tax-Exempt Interest on NJ 1040                                    </vt:lpstr>
      <vt:lpstr>Scenario Step 4 NJ Tax Refund </vt:lpstr>
      <vt:lpstr>Recoveries</vt:lpstr>
      <vt:lpstr>Recoveries</vt:lpstr>
      <vt:lpstr>Be Sure to Verify the Amount of the NJ Income Tax Refund</vt:lpstr>
      <vt:lpstr>Did Andrews Receive a Tax Benefit in Prior Year By Claiming NJ Income Taxes Paid?</vt:lpstr>
      <vt:lpstr>NJ Income Tax Refund on NJ Return</vt:lpstr>
      <vt:lpstr>TSO - Student Activity</vt:lpstr>
      <vt:lpstr>TSO - Student Activity</vt:lpstr>
      <vt:lpstr>Adjustments to Income</vt:lpstr>
      <vt:lpstr>Adjusted Gross Income</vt:lpstr>
      <vt:lpstr>Adjustments to Income on Schedule 1, Part II</vt:lpstr>
      <vt:lpstr> Scenario Step 5 Student Loan Interest – Peoples Federal Bank</vt:lpstr>
      <vt:lpstr> Student Loan Interest  </vt:lpstr>
      <vt:lpstr>Student Loan Interest</vt:lpstr>
      <vt:lpstr> Student Loan Interest – Limitations </vt:lpstr>
      <vt:lpstr>Student Loan Interest – Pub 4012 Page E-10</vt:lpstr>
      <vt:lpstr>Form 1098-E Student Loan Interest Statement</vt:lpstr>
      <vt:lpstr>TSO – Entering Student Loan Interest Federal Section&gt;Deductions&gt;Adjustments&gt;Student Loan Interest Deduction</vt:lpstr>
      <vt:lpstr>TSO - Student Activity Federal Section&gt;Deductions&gt;Adjustments&gt;Student Loan Interest Deduction</vt:lpstr>
      <vt:lpstr>TSO – Student Loan Interest on Schedule 1, Part II</vt:lpstr>
      <vt:lpstr>TSO – Adjustments on Federal 1040</vt:lpstr>
      <vt:lpstr> Scenario Step 6 Traditional IRA Contribution Adjustment To Income</vt:lpstr>
      <vt:lpstr>IRAs – Individual Retirement Accounts</vt:lpstr>
      <vt:lpstr> Traditional IRA Contribution Rules </vt:lpstr>
      <vt:lpstr>Traditional IRA Contribution Rules</vt:lpstr>
      <vt:lpstr>Traditional IRA Deduction – Deductible and Non-Deductible Contributions</vt:lpstr>
      <vt:lpstr>Traditional IRA Contribution – Excess Contributions</vt:lpstr>
      <vt:lpstr>Traditional IRA – Required Minimum Distributions (RMDs)</vt:lpstr>
      <vt:lpstr>Traditional IRA Contribution on NJ Return</vt:lpstr>
      <vt:lpstr>Traditional IRA Deduction – Pub 4012 Page E-9</vt:lpstr>
      <vt:lpstr>TSO – Entering Traditional IRA Deduction Federal Section&gt;Deductions&gt;Adjustments&gt;IRA Deduction</vt:lpstr>
      <vt:lpstr>TSO - Student Activity Federal Section&gt;Deductions&gt;Adjustments&gt;IRA Deduction</vt:lpstr>
      <vt:lpstr>TSO - IRA Worksheet</vt:lpstr>
      <vt:lpstr>TSO – Traditional IRA Deduction on Schedule 1, Part II</vt:lpstr>
      <vt:lpstr>TSO – Adjustments on Federal 1040</vt:lpstr>
      <vt:lpstr>Scenario Step 7 Roth IRA Contribution </vt:lpstr>
      <vt:lpstr>Roth IRA Contributions</vt:lpstr>
      <vt:lpstr> Roth IRA Contributions </vt:lpstr>
      <vt:lpstr>Roth IRA Rules   </vt:lpstr>
      <vt:lpstr>TSO – Entering Roth IRA Contribution Federal Section&gt;Deductions&gt;Credits&gt;Retirement Savings Credit</vt:lpstr>
      <vt:lpstr>TSO - Student Activity Federal Section&gt;Deductions&gt;Credits&gt;Retirement Savings Credit</vt:lpstr>
      <vt:lpstr>Deductions</vt:lpstr>
      <vt:lpstr>Deductions</vt:lpstr>
      <vt:lpstr>Standard Deduction</vt:lpstr>
      <vt:lpstr>Standard Deduction – Pub 4012 Page F-1</vt:lpstr>
      <vt:lpstr>Standard Deduction – Pub 4012 Page F-2</vt:lpstr>
      <vt:lpstr>Itemized Deductions</vt:lpstr>
      <vt:lpstr>Itemized Deductions – Pub 4012 Page F-5</vt:lpstr>
      <vt:lpstr>Scenario Step 8 Itemized Deductions Schedule A - Medical </vt:lpstr>
      <vt:lpstr>Itemized Deductions – Medical Expenses</vt:lpstr>
      <vt:lpstr>TSO – Entering Medical Expenses Federal Section&gt;Deductions&gt;Itemized Deductions&gt;Medical &amp; Dental Expenses</vt:lpstr>
      <vt:lpstr>TSO – Entering Details of Medical Expenses</vt:lpstr>
      <vt:lpstr>TSO - Student Activity Federal Section&gt;Deductions&gt;Itemized Deductions&gt;Medical &amp; Dental Expenses</vt:lpstr>
      <vt:lpstr>TSO – Schedule A</vt:lpstr>
      <vt:lpstr>TSO – NJ 1040</vt:lpstr>
      <vt:lpstr>TSO – Comparing Standard vs. Itemized Deductions Federal Section&gt;Deductions&gt;Compare Deductions</vt:lpstr>
      <vt:lpstr>Credits</vt:lpstr>
      <vt:lpstr>Credits </vt:lpstr>
      <vt:lpstr>Scenario Step 9 Retirement Savings Credit Form 8880 </vt:lpstr>
      <vt:lpstr>Retirement Savings Credit</vt:lpstr>
      <vt:lpstr>How Do You Know if Retirement Savings Contributions Were Made?  </vt:lpstr>
      <vt:lpstr>W-2 Codes that Indicate Retirements Savings Contributions</vt:lpstr>
      <vt:lpstr>W-2 Box 14 Retirement Savings Contributions </vt:lpstr>
      <vt:lpstr>Retirement Savings Credit Eligibility Requirements and Reminders – Pub 4012 Page G-14</vt:lpstr>
      <vt:lpstr>Retirements Savings Contributions Credit Calculations</vt:lpstr>
      <vt:lpstr>Retirements Savings Contributions Credit Calculations</vt:lpstr>
      <vt:lpstr>TSO – Entering Info on Form 8880 Screen Federal Section&gt;Deductions&gt;Credits Menu&gt;Retirement Saving Credit</vt:lpstr>
      <vt:lpstr>TSO - Student Activity</vt:lpstr>
      <vt:lpstr>TSO – Form 8880 – Retirement Savings Contribu-tions Credit</vt:lpstr>
      <vt:lpstr>TSO – Retirement Savings Contributions Credit on Schedule 3, Part I</vt:lpstr>
      <vt:lpstr>TSO – Federal 1040, Page 2</vt:lpstr>
      <vt:lpstr>Federal Health Insurance</vt:lpstr>
      <vt:lpstr>Scenario Step 10 Health Insurance (Federal) </vt:lpstr>
      <vt:lpstr>Federal Health Insurance</vt:lpstr>
      <vt:lpstr>TSO – Entering Federal Health Insurance Info Health Insurance section</vt:lpstr>
      <vt:lpstr>TSO - Student Activity Health Insurance section</vt:lpstr>
      <vt:lpstr>State Section</vt:lpstr>
      <vt:lpstr>TSO – Enter NJ Items from NJ Checklist</vt:lpstr>
      <vt:lpstr>NJ Checklist</vt:lpstr>
      <vt:lpstr>Scenario Step 11 NJ Return </vt:lpstr>
      <vt:lpstr>Scenario Step 11a NJ Property Tax Credit Or Deduction </vt:lpstr>
      <vt:lpstr>NJ Property Tax Credit or Deduction</vt:lpstr>
      <vt:lpstr>NJ Property Tax Credit or Deduction</vt:lpstr>
      <vt:lpstr>General Eligibility Requirements for NJ Property Tax Credit/Deduction</vt:lpstr>
      <vt:lpstr>Renters - Specific Eligibility Requirements for NJ Property Tax Credit</vt:lpstr>
      <vt:lpstr>Use of Scratch Pads to Calculate and Document </vt:lpstr>
      <vt:lpstr>Scratch Pad for Andrews Rent </vt:lpstr>
      <vt:lpstr>Enter Property Tax Information on NJ Checklist</vt:lpstr>
      <vt:lpstr>TSO – Entering Property Tax Credit/Deduction State Section&gt;NJ&gt;Credits&gt;Property Tax Credit/Deduction</vt:lpstr>
      <vt:lpstr>TSO - Student Activity State Section&gt;NJ&gt;Credits&gt;Property Tax Credit/Deduction</vt:lpstr>
      <vt:lpstr>Scenario Step 11b NJ Health Insurance </vt:lpstr>
      <vt:lpstr>Enter NJ Health Insurance Information on NJ Checklist</vt:lpstr>
      <vt:lpstr>TSO – Entering NJ Health Care Coverage State Section&gt;Tax&gt;Health Care Coverage (Sch NJ-HCC)</vt:lpstr>
      <vt:lpstr>Student Activity</vt:lpstr>
      <vt:lpstr>Scenario Step 11c NJ Basic Information </vt:lpstr>
      <vt:lpstr>NJ State Basic Information – Military Veterans</vt:lpstr>
      <vt:lpstr>TSO – Entering NJ Basic Information Section State Section&gt;NJ&gt;Basic Information</vt:lpstr>
      <vt:lpstr>TSO – NJ Basic Information Section</vt:lpstr>
      <vt:lpstr>TSO - Student Activity State Section&gt;NJ&gt;Basic Information</vt:lpstr>
      <vt:lpstr>TSO – NJ 1040</vt:lpstr>
      <vt:lpstr>TSO – Property Tax Credit on NJ 1040</vt:lpstr>
      <vt:lpstr>Scenario Step 12 E-file Section </vt:lpstr>
      <vt:lpstr>TSO – Completing Andrews E-File Section</vt:lpstr>
      <vt:lpstr>TSO – Federal Return Type E-file Section&gt;Return Type</vt:lpstr>
      <vt:lpstr>TSO – State Return Type E-file Section&gt;State Return(s)</vt:lpstr>
      <vt:lpstr>Final Steps</vt:lpstr>
      <vt:lpstr>Final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Working Taxpayer</dc:title>
  <dc:creator/>
  <cp:lastModifiedBy/>
  <cp:revision>211</cp:revision>
  <dcterms:created xsi:type="dcterms:W3CDTF">2013-12-18T19:18:28Z</dcterms:created>
  <dcterms:modified xsi:type="dcterms:W3CDTF">2020-12-01T12:49:53Z</dcterms:modified>
</cp:coreProperties>
</file>